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1.xml" ContentType="application/vnd.openxmlformats-officedocument.theme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84" r:id="rId1"/>
  </p:sldMasterIdLst>
  <p:sldIdLst>
    <p:sldId id="256" r:id="rId2"/>
    <p:sldId id="258" r:id="rId3"/>
    <p:sldId id="311" r:id="rId4"/>
    <p:sldId id="315" r:id="rId5"/>
    <p:sldId id="312" r:id="rId6"/>
    <p:sldId id="314" r:id="rId7"/>
    <p:sldId id="316" r:id="rId8"/>
    <p:sldId id="313" r:id="rId9"/>
    <p:sldId id="317" r:id="rId10"/>
    <p:sldId id="318" r:id="rId11"/>
    <p:sldId id="319" r:id="rId12"/>
    <p:sldId id="320" r:id="rId13"/>
    <p:sldId id="321" r:id="rId14"/>
    <p:sldId id="322" r:id="rId15"/>
    <p:sldId id="323" r:id="rId16"/>
    <p:sldId id="324" r:id="rId17"/>
    <p:sldId id="325" r:id="rId18"/>
    <p:sldId id="326" r:id="rId19"/>
    <p:sldId id="327" r:id="rId20"/>
    <p:sldId id="328" r:id="rId21"/>
    <p:sldId id="342" r:id="rId22"/>
    <p:sldId id="329" r:id="rId23"/>
    <p:sldId id="332" r:id="rId24"/>
    <p:sldId id="333" r:id="rId25"/>
    <p:sldId id="330" r:id="rId26"/>
    <p:sldId id="334" r:id="rId27"/>
    <p:sldId id="335" r:id="rId28"/>
    <p:sldId id="336" r:id="rId29"/>
    <p:sldId id="339" r:id="rId30"/>
    <p:sldId id="337" r:id="rId31"/>
    <p:sldId id="338" r:id="rId32"/>
    <p:sldId id="343" r:id="rId33"/>
    <p:sldId id="344" r:id="rId34"/>
    <p:sldId id="341" r:id="rId35"/>
    <p:sldId id="348" r:id="rId36"/>
    <p:sldId id="351" r:id="rId37"/>
    <p:sldId id="352" r:id="rId38"/>
    <p:sldId id="354" r:id="rId39"/>
    <p:sldId id="356" r:id="rId40"/>
    <p:sldId id="353" r:id="rId41"/>
    <p:sldId id="358" r:id="rId42"/>
    <p:sldId id="359" r:id="rId43"/>
    <p:sldId id="360" r:id="rId44"/>
    <p:sldId id="361" r:id="rId45"/>
    <p:sldId id="350" r:id="rId46"/>
    <p:sldId id="345" r:id="rId47"/>
    <p:sldId id="346" r:id="rId48"/>
    <p:sldId id="347" r:id="rId49"/>
    <p:sldId id="349" r:id="rId50"/>
    <p:sldId id="340" r:id="rId51"/>
    <p:sldId id="310" r:id="rId52"/>
  </p:sldIdLst>
  <p:sldSz cx="12192000" cy="6858000"/>
  <p:notesSz cx="6858000" cy="9144000"/>
  <p:embeddedFontLst>
    <p:embeddedFont>
      <p:font typeface="Calibri" panose="020F0502020204030204" pitchFamily="34" charset="0"/>
      <p:regular r:id="rId53"/>
      <p:bold r:id="rId54"/>
      <p:italic r:id="rId55"/>
      <p:boldItalic r:id="rId56"/>
    </p:embeddedFont>
    <p:embeddedFont>
      <p:font typeface="Consolas" panose="020B0609020204030204" pitchFamily="49" charset="0"/>
      <p:regular r:id="rId57"/>
      <p:bold r:id="rId58"/>
      <p:italic r:id="rId59"/>
      <p:boldItalic r:id="rId60"/>
    </p:embeddedFont>
    <p:embeddedFont>
      <p:font typeface="TH Sarabun New" panose="020B0500040200020003" pitchFamily="34" charset="-34"/>
      <p:regular r:id="rId61"/>
      <p:bold r:id="rId62"/>
      <p:italic r:id="rId63"/>
      <p:boldItalic r:id="rId6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73D9E53-4820-4A6D-B844-0A063FE2AFBB}">
          <p14:sldIdLst>
            <p14:sldId id="256"/>
            <p14:sldId id="258"/>
            <p14:sldId id="311"/>
            <p14:sldId id="315"/>
            <p14:sldId id="312"/>
            <p14:sldId id="314"/>
            <p14:sldId id="316"/>
            <p14:sldId id="313"/>
            <p14:sldId id="317"/>
            <p14:sldId id="318"/>
            <p14:sldId id="319"/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  <p14:sldId id="328"/>
            <p14:sldId id="342"/>
            <p14:sldId id="329"/>
            <p14:sldId id="332"/>
            <p14:sldId id="333"/>
            <p14:sldId id="330"/>
            <p14:sldId id="334"/>
            <p14:sldId id="335"/>
            <p14:sldId id="336"/>
            <p14:sldId id="339"/>
            <p14:sldId id="337"/>
            <p14:sldId id="338"/>
            <p14:sldId id="343"/>
            <p14:sldId id="344"/>
            <p14:sldId id="341"/>
            <p14:sldId id="348"/>
            <p14:sldId id="351"/>
            <p14:sldId id="352"/>
            <p14:sldId id="354"/>
            <p14:sldId id="356"/>
            <p14:sldId id="353"/>
            <p14:sldId id="358"/>
            <p14:sldId id="359"/>
            <p14:sldId id="360"/>
            <p14:sldId id="361"/>
            <p14:sldId id="350"/>
            <p14:sldId id="345"/>
            <p14:sldId id="346"/>
            <p14:sldId id="347"/>
            <p14:sldId id="349"/>
            <p14:sldId id="340"/>
            <p14:sldId id="31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CF6"/>
    <a:srgbClr val="F60000"/>
    <a:srgbClr val="FFFF99"/>
    <a:srgbClr val="37FF01"/>
    <a:srgbClr val="FFFFFF"/>
    <a:srgbClr val="FF9999"/>
    <a:srgbClr val="FF92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361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132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11.fntdata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customXml" Target="../customXml/item3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1.fntdata"/><Relationship Id="rId58" Type="http://schemas.openxmlformats.org/officeDocument/2006/relationships/font" Target="fonts/font6.fntdata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font" Target="fonts/font9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4.fntdata"/><Relationship Id="rId64" Type="http://schemas.openxmlformats.org/officeDocument/2006/relationships/font" Target="fonts/font12.fntdata"/><Relationship Id="rId69" Type="http://schemas.openxmlformats.org/officeDocument/2006/relationships/customXml" Target="../customXml/item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7.fntdata"/><Relationship Id="rId67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2.fntdata"/><Relationship Id="rId62" Type="http://schemas.openxmlformats.org/officeDocument/2006/relationships/font" Target="fonts/font10.fntdata"/><Relationship Id="rId70" Type="http://schemas.openxmlformats.org/officeDocument/2006/relationships/customXml" Target="../customXml/item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5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8.fntdata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font" Target="fonts/font3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gif>
</file>

<file path=ppt/media/image25.gif>
</file>

<file path=ppt/media/image26.gif>
</file>

<file path=ppt/media/image27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21/04/66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0520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21/04/66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168057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21/04/66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1269030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21/04/66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900896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21/04/66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13612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21/04/66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993547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21/04/66</a:t>
            </a:fld>
            <a:endParaRPr lang="th-T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0002594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21/04/66</a:t>
            </a:fld>
            <a:endParaRPr lang="th-T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6115973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21/04/66</a:t>
            </a:fld>
            <a:endParaRPr lang="th-T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th-T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3588888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90C0DC23-9D4B-444B-B3D0-42C092592B46}" type="datetimeFigureOut">
              <a:rPr lang="th-TH" smtClean="0"/>
              <a:t>21/04/66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1872904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21/04/66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897753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0C0DC23-9D4B-444B-B3D0-42C092592B46}" type="datetimeFigureOut">
              <a:rPr lang="th-TH" smtClean="0"/>
              <a:t>21/04/66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48011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gi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gi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gi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64398-C9F6-EB2B-596A-E509775618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5241" y="790879"/>
            <a:ext cx="9231410" cy="3563007"/>
          </a:xfrm>
        </p:spPr>
        <p:txBody>
          <a:bodyPr anchor="b">
            <a:normAutofit/>
          </a:bodyPr>
          <a:lstStyle/>
          <a:p>
            <a:pPr algn="l"/>
            <a:r>
              <a:rPr lang="en-US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OOP &amp; data struct</a:t>
            </a:r>
            <a:br>
              <a:rPr lang="en-US" sz="6600" dirty="0">
                <a:latin typeface="TH Sarabun New" panose="020B0500040200020003" pitchFamily="34" charset="-34"/>
                <a:cs typeface="TH Sarabun New" panose="020B0500040200020003" pitchFamily="34" charset="-34"/>
              </a:rPr>
            </a:br>
            <a:br>
              <a:rPr lang="en-US" sz="6600" dirty="0">
                <a:latin typeface="TH Sarabun New" panose="020B0500040200020003" pitchFamily="34" charset="-34"/>
                <a:cs typeface="TH Sarabun New" panose="020B0500040200020003" pitchFamily="34" charset="-34"/>
              </a:rPr>
            </a:br>
            <a:r>
              <a:rPr lang="en-US" sz="66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12. Binary tree</a:t>
            </a:r>
            <a:endParaRPr lang="th-TH" sz="6600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ABBF36-4575-AE23-FB9B-D448A26596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85241" y="5174313"/>
            <a:ext cx="7132335" cy="721158"/>
          </a:xfrm>
        </p:spPr>
        <p:txBody>
          <a:bodyPr anchor="t">
            <a:normAutofit/>
          </a:bodyPr>
          <a:lstStyle/>
          <a:p>
            <a:pPr algn="l"/>
            <a:r>
              <a:rPr lang="en-US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By Somsin Thongkrairat</a:t>
            </a:r>
            <a:endParaRPr lang="th-TH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9738128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85D254-9687-189A-EF77-BC08325F9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tree</a:t>
            </a:r>
            <a:endParaRPr lang="th-TH" dirty="0"/>
          </a:p>
        </p:txBody>
      </p:sp>
      <p:pic>
        <p:nvPicPr>
          <p:cNvPr id="5" name="Content Placeholder 4" descr="A picture containing text, pool ball, pool table, sport&#10;&#10;Description automatically generated">
            <a:extLst>
              <a:ext uri="{FF2B5EF4-FFF2-40B4-BE49-F238E27FC236}">
                <a16:creationId xmlns:a16="http://schemas.microsoft.com/office/drawing/2014/main" id="{9D866EDD-BFC9-8E5F-0484-62BC153ABB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4726" y="2705246"/>
            <a:ext cx="3546838" cy="2074762"/>
          </a:xfr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4B61B08-4F1B-906E-E3B9-0D986215991B}"/>
              </a:ext>
            </a:extLst>
          </p:cNvPr>
          <p:cNvCxnSpPr/>
          <p:nvPr/>
        </p:nvCxnSpPr>
        <p:spPr>
          <a:xfrm flipH="1">
            <a:off x="8007927" y="2152073"/>
            <a:ext cx="3463637" cy="3094182"/>
          </a:xfrm>
          <a:prstGeom prst="line">
            <a:avLst/>
          </a:prstGeom>
          <a:ln w="57150">
            <a:solidFill>
              <a:srgbClr val="F6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8786A12-F237-B392-0A0B-493EC5CF6C38}"/>
              </a:ext>
            </a:extLst>
          </p:cNvPr>
          <p:cNvCxnSpPr/>
          <p:nvPr/>
        </p:nvCxnSpPr>
        <p:spPr>
          <a:xfrm>
            <a:off x="7924726" y="2348917"/>
            <a:ext cx="3546838" cy="2897338"/>
          </a:xfrm>
          <a:prstGeom prst="line">
            <a:avLst/>
          </a:prstGeom>
          <a:ln w="57150">
            <a:solidFill>
              <a:srgbClr val="F6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A picture containing text, pool ball&#10;&#10;Description automatically generated">
            <a:extLst>
              <a:ext uri="{FF2B5EF4-FFF2-40B4-BE49-F238E27FC236}">
                <a16:creationId xmlns:a16="http://schemas.microsoft.com/office/drawing/2014/main" id="{1AD6BA74-5B37-8883-DAAA-30F4A132C4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355" y="2005275"/>
            <a:ext cx="6773763" cy="4076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49268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85D254-9687-189A-EF77-BC08325F9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Balance tree? – not necessary</a:t>
            </a:r>
            <a:endParaRPr lang="th-TH" dirty="0"/>
          </a:p>
        </p:txBody>
      </p:sp>
      <p:pic>
        <p:nvPicPr>
          <p:cNvPr id="4" name="Content Placeholder 3" descr="A picture containing text, pool ball&#10;&#10;Description automatically generated">
            <a:extLst>
              <a:ext uri="{FF2B5EF4-FFF2-40B4-BE49-F238E27FC236}">
                <a16:creationId xmlns:a16="http://schemas.microsoft.com/office/drawing/2014/main" id="{627FA889-8698-1D63-071A-5AD15BA6BA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859" y="2785831"/>
            <a:ext cx="3385998" cy="203784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D96D879-0F6B-26F4-3F4C-4DE1F5B29376}"/>
              </a:ext>
            </a:extLst>
          </p:cNvPr>
          <p:cNvSpPr txBox="1"/>
          <p:nvPr/>
        </p:nvSpPr>
        <p:spPr>
          <a:xfrm>
            <a:off x="1669410" y="4966283"/>
            <a:ext cx="19303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Balance tree</a:t>
            </a:r>
            <a:endParaRPr lang="th-TH" sz="3600" dirty="0"/>
          </a:p>
        </p:txBody>
      </p:sp>
      <p:pic>
        <p:nvPicPr>
          <p:cNvPr id="7" name="Picture 6" descr="A picture containing text, pool ball&#10;&#10;Description automatically generated">
            <a:extLst>
              <a:ext uri="{FF2B5EF4-FFF2-40B4-BE49-F238E27FC236}">
                <a16:creationId xmlns:a16="http://schemas.microsoft.com/office/drawing/2014/main" id="{22400046-1D8C-549F-B47B-5E3CD34AD9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8645" y="2785831"/>
            <a:ext cx="2733764" cy="2037840"/>
          </a:xfrm>
          <a:prstGeom prst="rect">
            <a:avLst/>
          </a:prstGeom>
        </p:spPr>
      </p:pic>
      <p:pic>
        <p:nvPicPr>
          <p:cNvPr id="9" name="Picture 8" descr="A picture containing text, pool ball, sport, pool table&#10;&#10;Description automatically generated">
            <a:extLst>
              <a:ext uri="{FF2B5EF4-FFF2-40B4-BE49-F238E27FC236}">
                <a16:creationId xmlns:a16="http://schemas.microsoft.com/office/drawing/2014/main" id="{3641D70C-BB9D-C23A-E19F-F4B137FABB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3471" y="2747891"/>
            <a:ext cx="2612209" cy="211372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E86DDF7-4796-2853-1D96-9D1CAF630970}"/>
              </a:ext>
            </a:extLst>
          </p:cNvPr>
          <p:cNvSpPr txBox="1"/>
          <p:nvPr/>
        </p:nvSpPr>
        <p:spPr>
          <a:xfrm>
            <a:off x="5729239" y="4966282"/>
            <a:ext cx="56284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Unbalance tree (but still called “tree”)</a:t>
            </a:r>
            <a:endParaRPr lang="th-TH" sz="3600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0107732-D650-9C50-1316-1DCF4CBA42CE}"/>
              </a:ext>
            </a:extLst>
          </p:cNvPr>
          <p:cNvCxnSpPr/>
          <p:nvPr/>
        </p:nvCxnSpPr>
        <p:spPr>
          <a:xfrm>
            <a:off x="4630723" y="1820411"/>
            <a:ext cx="0" cy="4395831"/>
          </a:xfrm>
          <a:prstGeom prst="line">
            <a:avLst/>
          </a:prstGeom>
          <a:ln w="571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48127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537033-07D6-9903-F338-37574931E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Tree node</a:t>
            </a:r>
            <a:endParaRPr lang="th-TH" dirty="0"/>
          </a:p>
        </p:txBody>
      </p:sp>
      <p:pic>
        <p:nvPicPr>
          <p:cNvPr id="5" name="Content Placeholder 4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E84ECD05-7FF2-3D8B-FB7B-5FCAD7B8FC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1380" y="2796567"/>
            <a:ext cx="5356262" cy="2043881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C3D3F77-E619-C408-EE34-E71A05AAE32D}"/>
              </a:ext>
            </a:extLst>
          </p:cNvPr>
          <p:cNvSpPr txBox="1"/>
          <p:nvPr/>
        </p:nvSpPr>
        <p:spPr>
          <a:xfrm>
            <a:off x="874552" y="1981320"/>
            <a:ext cx="4410512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data;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 left;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 right;</a:t>
            </a: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Node(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data = </a:t>
            </a:r>
            <a:r>
              <a:rPr lang="en-US" sz="2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left = </a:t>
            </a:r>
            <a:r>
              <a:rPr lang="en-US" sz="24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right = </a:t>
            </a:r>
            <a:r>
              <a:rPr lang="en-US" sz="24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6871619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B5532-0D29-0613-17C3-8D65892ED8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 tree OOP</a:t>
            </a:r>
            <a:endParaRPr lang="th-TH" dirty="0"/>
          </a:p>
        </p:txBody>
      </p:sp>
      <p:pic>
        <p:nvPicPr>
          <p:cNvPr id="9" name="Content Placeholder 8" descr="A picture containing text, pool ball, pool table, sport&#10;&#10;Description automatically generated">
            <a:extLst>
              <a:ext uri="{FF2B5EF4-FFF2-40B4-BE49-F238E27FC236}">
                <a16:creationId xmlns:a16="http://schemas.microsoft.com/office/drawing/2014/main" id="{7067E32D-8E0B-AD60-FA21-B241954784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6995" y="2022432"/>
            <a:ext cx="4971422" cy="4022725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C84AE87-688A-E388-6B94-0DFC590A285A}"/>
              </a:ext>
            </a:extLst>
          </p:cNvPr>
          <p:cNvSpPr txBox="1"/>
          <p:nvPr/>
        </p:nvSpPr>
        <p:spPr>
          <a:xfrm>
            <a:off x="8070210" y="1887523"/>
            <a:ext cx="132279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/>
              <a:t>Root</a:t>
            </a:r>
            <a:endParaRPr lang="th-TH" sz="6000" b="1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9F7564A-BAFA-26A4-BD8F-384AFFEFB57A}"/>
              </a:ext>
            </a:extLst>
          </p:cNvPr>
          <p:cNvCxnSpPr>
            <a:stCxn id="10" idx="1"/>
          </p:cNvCxnSpPr>
          <p:nvPr/>
        </p:nvCxnSpPr>
        <p:spPr>
          <a:xfrm flipH="1" flipV="1">
            <a:off x="6031685" y="2395354"/>
            <a:ext cx="2038525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BB4AB80-DE4E-A01C-7C19-B35FF912589C}"/>
              </a:ext>
            </a:extLst>
          </p:cNvPr>
          <p:cNvSpPr txBox="1"/>
          <p:nvPr/>
        </p:nvSpPr>
        <p:spPr>
          <a:xfrm rot="19623768">
            <a:off x="4383731" y="2454078"/>
            <a:ext cx="6030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left</a:t>
            </a:r>
            <a:endParaRPr lang="th-TH" sz="32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B087613-7FBE-CEDC-4F28-3889CD34BDA8}"/>
              </a:ext>
            </a:extLst>
          </p:cNvPr>
          <p:cNvSpPr txBox="1"/>
          <p:nvPr/>
        </p:nvSpPr>
        <p:spPr>
          <a:xfrm rot="2107150">
            <a:off x="6228215" y="2549247"/>
            <a:ext cx="7200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right</a:t>
            </a:r>
            <a:endParaRPr lang="th-TH" sz="3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4C7767F-A9FF-E142-4446-D298D4ED57FE}"/>
              </a:ext>
            </a:extLst>
          </p:cNvPr>
          <p:cNvSpPr txBox="1"/>
          <p:nvPr/>
        </p:nvSpPr>
        <p:spPr>
          <a:xfrm>
            <a:off x="7474590" y="6356488"/>
            <a:ext cx="46458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*</a:t>
            </a:r>
            <a:r>
              <a:rPr lang="th-TH" sz="2800" dirty="0"/>
              <a:t>ขออนุญาตใช้ </a:t>
            </a:r>
            <a:r>
              <a:rPr lang="en-US" sz="2800" dirty="0"/>
              <a:t>main </a:t>
            </a:r>
            <a:r>
              <a:rPr lang="th-TH" sz="2800" dirty="0"/>
              <a:t>อีกนะครับเนื่องจากยุ่งยาก</a:t>
            </a:r>
          </a:p>
        </p:txBody>
      </p:sp>
    </p:spTree>
    <p:extLst>
      <p:ext uri="{BB962C8B-B14F-4D97-AF65-F5344CB8AC3E}">
        <p14:creationId xmlns:p14="http://schemas.microsoft.com/office/powerpoint/2010/main" val="17566513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161DE6-A84E-2E0C-24AB-82C256448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 tree OOP</a:t>
            </a:r>
            <a:endParaRPr lang="th-TH" dirty="0"/>
          </a:p>
        </p:txBody>
      </p:sp>
      <p:pic>
        <p:nvPicPr>
          <p:cNvPr id="4" name="Content Placeholder 8" descr="A picture containing text, pool ball, pool table, sport&#10;&#10;Description automatically generated">
            <a:extLst>
              <a:ext uri="{FF2B5EF4-FFF2-40B4-BE49-F238E27FC236}">
                <a16:creationId xmlns:a16="http://schemas.microsoft.com/office/drawing/2014/main" id="{C7C79EC0-379A-4682-009D-DF26F44F56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2099" y="2056511"/>
            <a:ext cx="3786757" cy="3064130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CF75322-749A-83B8-672C-E57EF322DFC1}"/>
              </a:ext>
            </a:extLst>
          </p:cNvPr>
          <p:cNvSpPr txBox="1"/>
          <p:nvPr/>
        </p:nvSpPr>
        <p:spPr>
          <a:xfrm>
            <a:off x="631270" y="2056511"/>
            <a:ext cx="749766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*root =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'A'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root-&gt;left  =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'B'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root-&gt;right =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(root-&gt;left) -&gt;left  =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'C'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(root-&gt;left) -&gt;right =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'D'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(root-&gt;right)-&gt;left  =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'G'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((root-&gt;left)-&gt;right)-&gt;left =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'E'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((root-&gt;right)-&gt;left)-&gt;right =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'F'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196378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161DE6-A84E-2E0C-24AB-82C256448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check (print)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recursion!</a:t>
            </a:r>
            <a:endParaRPr lang="th-TH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4" name="Content Placeholder 8" descr="A picture containing text, pool ball, pool table, sport&#10;&#10;Description automatically generated">
            <a:extLst>
              <a:ext uri="{FF2B5EF4-FFF2-40B4-BE49-F238E27FC236}">
                <a16:creationId xmlns:a16="http://schemas.microsoft.com/office/drawing/2014/main" id="{C7C79EC0-379A-4682-009D-DF26F44F56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8818" y="2551460"/>
            <a:ext cx="3786757" cy="3064130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5FF7081-542C-966D-E7EA-02C601049AB2}"/>
              </a:ext>
            </a:extLst>
          </p:cNvPr>
          <p:cNvSpPr txBox="1"/>
          <p:nvPr/>
        </p:nvSpPr>
        <p:spPr>
          <a:xfrm>
            <a:off x="1291115" y="2876673"/>
            <a:ext cx="5366249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dirty="0">
                <a:latin typeface="Consolas" panose="020B06090202040302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Result :</a:t>
            </a:r>
          </a:p>
          <a:p>
            <a:r>
              <a:rPr lang="pt-BR" sz="2400" dirty="0">
                <a:latin typeface="Consolas" panose="020B06090202040302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        ______A______</a:t>
            </a:r>
          </a:p>
          <a:p>
            <a:r>
              <a:rPr lang="pt-BR" sz="2400" dirty="0">
                <a:latin typeface="Consolas" panose="020B06090202040302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       /             \</a:t>
            </a:r>
          </a:p>
          <a:p>
            <a:r>
              <a:rPr lang="pt-BR" sz="2400" dirty="0">
                <a:latin typeface="Consolas" panose="020B06090202040302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    __B__           __H</a:t>
            </a:r>
          </a:p>
          <a:p>
            <a:r>
              <a:rPr lang="pt-BR" sz="2400" dirty="0">
                <a:latin typeface="Consolas" panose="020B06090202040302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   /     \         /</a:t>
            </a:r>
          </a:p>
          <a:p>
            <a:r>
              <a:rPr lang="pt-BR" sz="2400" dirty="0">
                <a:latin typeface="Consolas" panose="020B06090202040302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  C       D       G</a:t>
            </a:r>
          </a:p>
          <a:p>
            <a:r>
              <a:rPr lang="pt-BR" sz="2400" dirty="0">
                <a:latin typeface="Consolas" panose="020B06090202040302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         /         \</a:t>
            </a:r>
          </a:p>
          <a:p>
            <a:r>
              <a:rPr lang="pt-BR" sz="2400" dirty="0">
                <a:latin typeface="Consolas" panose="020B06090202040302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        E           F</a:t>
            </a:r>
            <a:endParaRPr lang="th-TH" sz="2400" dirty="0">
              <a:latin typeface="Consolas" panose="020B06090202040302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6E4BD82-2716-6D22-BE4C-8FAC76282F60}"/>
              </a:ext>
            </a:extLst>
          </p:cNvPr>
          <p:cNvSpPr txBox="1"/>
          <p:nvPr/>
        </p:nvSpPr>
        <p:spPr>
          <a:xfrm>
            <a:off x="1291115" y="2057724"/>
            <a:ext cx="66784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print_tree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(root); // only 1 space character</a:t>
            </a:r>
          </a:p>
        </p:txBody>
      </p:sp>
    </p:spTree>
    <p:extLst>
      <p:ext uri="{BB962C8B-B14F-4D97-AF65-F5344CB8AC3E}">
        <p14:creationId xmlns:p14="http://schemas.microsoft.com/office/powerpoint/2010/main" val="36515732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A6BB70-3E31-8894-B7A3-AC7AEC844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Continue to build balance tree</a:t>
            </a:r>
            <a:endParaRPr lang="th-TH" dirty="0"/>
          </a:p>
        </p:txBody>
      </p:sp>
      <p:pic>
        <p:nvPicPr>
          <p:cNvPr id="8" name="Content Placeholder 7" descr="A picture containing text, pool ball&#10;&#10;Description automatically generated">
            <a:extLst>
              <a:ext uri="{FF2B5EF4-FFF2-40B4-BE49-F238E27FC236}">
                <a16:creationId xmlns:a16="http://schemas.microsoft.com/office/drawing/2014/main" id="{CC6CD6CB-779B-C9C6-A282-4B80CD26BEC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4079" y="2458814"/>
            <a:ext cx="5119448" cy="3041856"/>
          </a:xfrm>
        </p:spPr>
      </p:pic>
      <p:pic>
        <p:nvPicPr>
          <p:cNvPr id="9" name="Content Placeholder 8" descr="A picture containing text, pool ball, pool table, sport&#10;&#10;Description automatically generated">
            <a:extLst>
              <a:ext uri="{FF2B5EF4-FFF2-40B4-BE49-F238E27FC236}">
                <a16:creationId xmlns:a16="http://schemas.microsoft.com/office/drawing/2014/main" id="{19355C74-BBD6-08A5-25E6-602FE5F1EE7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2436540"/>
            <a:ext cx="3786757" cy="3064130"/>
          </a:xfrm>
          <a:prstGeom prst="rect">
            <a:avLst/>
          </a:prstGeom>
        </p:spPr>
      </p:pic>
      <p:sp>
        <p:nvSpPr>
          <p:cNvPr id="10" name="Arrow: Right 9">
            <a:extLst>
              <a:ext uri="{FF2B5EF4-FFF2-40B4-BE49-F238E27FC236}">
                <a16:creationId xmlns:a16="http://schemas.microsoft.com/office/drawing/2014/main" id="{EB0E95F0-76D0-E594-B851-D9023DE1AE57}"/>
              </a:ext>
            </a:extLst>
          </p:cNvPr>
          <p:cNvSpPr/>
          <p:nvPr/>
        </p:nvSpPr>
        <p:spPr>
          <a:xfrm>
            <a:off x="5209563" y="3429000"/>
            <a:ext cx="746620" cy="891330"/>
          </a:xfrm>
          <a:prstGeom prst="rightArrow">
            <a:avLst/>
          </a:prstGeom>
          <a:solidFill>
            <a:srgbClr val="FFFF9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8C77376-7B4C-0A69-E9CC-F662B47EC037}"/>
              </a:ext>
            </a:extLst>
          </p:cNvPr>
          <p:cNvSpPr txBox="1"/>
          <p:nvPr/>
        </p:nvSpPr>
        <p:spPr>
          <a:xfrm>
            <a:off x="7693947" y="2888821"/>
            <a:ext cx="4988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left</a:t>
            </a:r>
            <a:endParaRPr lang="th-TH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53AB11D-9D90-7721-21DA-6898C0488120}"/>
              </a:ext>
            </a:extLst>
          </p:cNvPr>
          <p:cNvSpPr txBox="1"/>
          <p:nvPr/>
        </p:nvSpPr>
        <p:spPr>
          <a:xfrm>
            <a:off x="1259747" y="3643832"/>
            <a:ext cx="4988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left</a:t>
            </a:r>
            <a:endParaRPr lang="th-TH" sz="2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68A4CC-0A7D-2BE0-F4C4-E745ECF99350}"/>
              </a:ext>
            </a:extLst>
          </p:cNvPr>
          <p:cNvSpPr txBox="1"/>
          <p:nvPr/>
        </p:nvSpPr>
        <p:spPr>
          <a:xfrm>
            <a:off x="2040767" y="4496757"/>
            <a:ext cx="4988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left</a:t>
            </a:r>
            <a:endParaRPr lang="th-TH" sz="24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DD549DC-1A2B-47CC-2F88-D2D91FA96C3A}"/>
              </a:ext>
            </a:extLst>
          </p:cNvPr>
          <p:cNvSpPr txBox="1"/>
          <p:nvPr/>
        </p:nvSpPr>
        <p:spPr>
          <a:xfrm>
            <a:off x="3796260" y="3643831"/>
            <a:ext cx="4988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left</a:t>
            </a:r>
            <a:endParaRPr lang="th-TH" sz="2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6619112-BDC0-1D4C-C62A-E5B8BDA2F8D2}"/>
              </a:ext>
            </a:extLst>
          </p:cNvPr>
          <p:cNvSpPr txBox="1"/>
          <p:nvPr/>
        </p:nvSpPr>
        <p:spPr>
          <a:xfrm>
            <a:off x="4088466" y="4367154"/>
            <a:ext cx="5854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right</a:t>
            </a:r>
            <a:endParaRPr lang="th-TH" sz="24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CAA23A0-F749-1A2F-E296-DFA42AF8AFC4}"/>
              </a:ext>
            </a:extLst>
          </p:cNvPr>
          <p:cNvSpPr txBox="1"/>
          <p:nvPr/>
        </p:nvSpPr>
        <p:spPr>
          <a:xfrm>
            <a:off x="3709698" y="2750449"/>
            <a:ext cx="5854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right</a:t>
            </a:r>
            <a:endParaRPr lang="th-TH" sz="24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DDC72BF-5D11-A1FD-BA51-CC66EE0D7756}"/>
              </a:ext>
            </a:extLst>
          </p:cNvPr>
          <p:cNvSpPr txBox="1"/>
          <p:nvPr/>
        </p:nvSpPr>
        <p:spPr>
          <a:xfrm>
            <a:off x="9273417" y="2750449"/>
            <a:ext cx="5854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right</a:t>
            </a:r>
            <a:endParaRPr lang="th-TH" sz="24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23A6234-9673-2EC6-4A3D-7F18236C5A51}"/>
              </a:ext>
            </a:extLst>
          </p:cNvPr>
          <p:cNvSpPr txBox="1"/>
          <p:nvPr/>
        </p:nvSpPr>
        <p:spPr>
          <a:xfrm>
            <a:off x="10270309" y="3632578"/>
            <a:ext cx="5854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right</a:t>
            </a:r>
            <a:endParaRPr lang="th-TH" sz="24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F6F7717-200C-DEF9-0312-6DE6A60493F4}"/>
              </a:ext>
            </a:extLst>
          </p:cNvPr>
          <p:cNvSpPr txBox="1"/>
          <p:nvPr/>
        </p:nvSpPr>
        <p:spPr>
          <a:xfrm>
            <a:off x="10896527" y="4496757"/>
            <a:ext cx="5854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right</a:t>
            </a:r>
            <a:endParaRPr lang="th-TH" sz="24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37E96C1-A70F-D0B8-68C2-24EBD6649275}"/>
              </a:ext>
            </a:extLst>
          </p:cNvPr>
          <p:cNvSpPr txBox="1"/>
          <p:nvPr/>
        </p:nvSpPr>
        <p:spPr>
          <a:xfrm>
            <a:off x="7672623" y="3610275"/>
            <a:ext cx="5854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right</a:t>
            </a:r>
            <a:endParaRPr lang="th-TH" sz="24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CBDDCDD-2044-BBFB-47A4-9146A9044B40}"/>
              </a:ext>
            </a:extLst>
          </p:cNvPr>
          <p:cNvSpPr txBox="1"/>
          <p:nvPr/>
        </p:nvSpPr>
        <p:spPr>
          <a:xfrm>
            <a:off x="6920972" y="4451948"/>
            <a:ext cx="5854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right</a:t>
            </a:r>
            <a:endParaRPr lang="th-TH" sz="24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82CED90-2143-6B44-45A1-3CA7629CB92D}"/>
              </a:ext>
            </a:extLst>
          </p:cNvPr>
          <p:cNvSpPr txBox="1"/>
          <p:nvPr/>
        </p:nvSpPr>
        <p:spPr>
          <a:xfrm>
            <a:off x="8213282" y="4496757"/>
            <a:ext cx="5854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right</a:t>
            </a:r>
            <a:endParaRPr lang="th-TH" sz="24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592C0DE-7FA4-2C81-8412-9C537100A0F2}"/>
              </a:ext>
            </a:extLst>
          </p:cNvPr>
          <p:cNvSpPr txBox="1"/>
          <p:nvPr/>
        </p:nvSpPr>
        <p:spPr>
          <a:xfrm>
            <a:off x="9505592" y="4451948"/>
            <a:ext cx="5854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right</a:t>
            </a:r>
            <a:endParaRPr lang="th-TH" sz="24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D633BB2-F7A7-AB91-F23B-4657948528F6}"/>
              </a:ext>
            </a:extLst>
          </p:cNvPr>
          <p:cNvSpPr txBox="1"/>
          <p:nvPr/>
        </p:nvSpPr>
        <p:spPr>
          <a:xfrm>
            <a:off x="2367094" y="2768625"/>
            <a:ext cx="4988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left</a:t>
            </a:r>
            <a:endParaRPr lang="th-TH" sz="24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A67A9DC-FFCC-69E7-51F2-BD75237BAEB2}"/>
              </a:ext>
            </a:extLst>
          </p:cNvPr>
          <p:cNvSpPr txBox="1"/>
          <p:nvPr/>
        </p:nvSpPr>
        <p:spPr>
          <a:xfrm>
            <a:off x="6693924" y="3643831"/>
            <a:ext cx="4988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left</a:t>
            </a:r>
            <a:endParaRPr lang="th-TH" sz="24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5045130-3BCF-656E-D6E4-670C62D8AF32}"/>
              </a:ext>
            </a:extLst>
          </p:cNvPr>
          <p:cNvSpPr txBox="1"/>
          <p:nvPr/>
        </p:nvSpPr>
        <p:spPr>
          <a:xfrm>
            <a:off x="6152393" y="4496756"/>
            <a:ext cx="4988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left</a:t>
            </a:r>
            <a:endParaRPr lang="th-TH" sz="24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82D57EE-4F21-859F-55A9-1CB029898550}"/>
              </a:ext>
            </a:extLst>
          </p:cNvPr>
          <p:cNvSpPr txBox="1"/>
          <p:nvPr/>
        </p:nvSpPr>
        <p:spPr>
          <a:xfrm>
            <a:off x="7482435" y="4495616"/>
            <a:ext cx="4988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left</a:t>
            </a:r>
            <a:endParaRPr lang="th-TH" sz="24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D9FF2CD-6CB3-897A-EBEB-5952B417D6D5}"/>
              </a:ext>
            </a:extLst>
          </p:cNvPr>
          <p:cNvSpPr txBox="1"/>
          <p:nvPr/>
        </p:nvSpPr>
        <p:spPr>
          <a:xfrm>
            <a:off x="8774562" y="4475975"/>
            <a:ext cx="4988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left</a:t>
            </a:r>
            <a:endParaRPr lang="th-TH" sz="24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2EDF2E1-5813-6BC3-E4F8-152B885DCC8A}"/>
              </a:ext>
            </a:extLst>
          </p:cNvPr>
          <p:cNvSpPr txBox="1"/>
          <p:nvPr/>
        </p:nvSpPr>
        <p:spPr>
          <a:xfrm>
            <a:off x="10117402" y="4475975"/>
            <a:ext cx="4988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left</a:t>
            </a:r>
            <a:endParaRPr lang="th-TH" sz="24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A029709-FCD1-BB53-7A08-0E7AA092BAA4}"/>
              </a:ext>
            </a:extLst>
          </p:cNvPr>
          <p:cNvSpPr txBox="1"/>
          <p:nvPr/>
        </p:nvSpPr>
        <p:spPr>
          <a:xfrm>
            <a:off x="9247775" y="3669179"/>
            <a:ext cx="4988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left</a:t>
            </a:r>
            <a:endParaRPr lang="th-TH" sz="2400" dirty="0"/>
          </a:p>
        </p:txBody>
      </p:sp>
    </p:spTree>
    <p:extLst>
      <p:ext uri="{BB962C8B-B14F-4D97-AF65-F5344CB8AC3E}">
        <p14:creationId xmlns:p14="http://schemas.microsoft.com/office/powerpoint/2010/main" val="19197203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97C8FE5-06A5-DEDF-C1EC-BFC9DA9C91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balance tree</a:t>
            </a:r>
            <a:endParaRPr lang="th-TH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81706E-ED0E-35C4-3173-5FF297011B9E}"/>
              </a:ext>
            </a:extLst>
          </p:cNvPr>
          <p:cNvSpPr txBox="1"/>
          <p:nvPr/>
        </p:nvSpPr>
        <p:spPr>
          <a:xfrm>
            <a:off x="103465" y="2553117"/>
            <a:ext cx="829391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((root-&gt;left)-&gt;left)-&gt;left =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'l'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((root-&gt;left)-&gt;left)-&gt;right =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'M'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((root-&gt;left)-&gt;right)-&gt;right =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'M'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((root-&gt;right)-&gt;left)-&gt;left =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'O'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((root-&gt;right)-&gt;right) =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'I'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((root-&gt;right)-&gt;right)-&gt;left =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'J'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((root-&gt;right)-&gt;right)-&gt;right =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'K'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print_tree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(root);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CA2981-D159-F436-E1B8-D241220545C8}"/>
              </a:ext>
            </a:extLst>
          </p:cNvPr>
          <p:cNvSpPr txBox="1"/>
          <p:nvPr/>
        </p:nvSpPr>
        <p:spPr>
          <a:xfrm>
            <a:off x="7074014" y="2388201"/>
            <a:ext cx="4871907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</a:rPr>
              <a:t>Result:</a:t>
            </a:r>
            <a:endParaRPr lang="pt-BR" sz="2000" dirty="0">
              <a:latin typeface="Consolas" panose="020B0609020204030204" pitchFamily="49" charset="0"/>
            </a:endParaRPr>
          </a:p>
          <a:p>
            <a:r>
              <a:rPr lang="pt-BR" sz="2000" dirty="0">
                <a:latin typeface="Consolas" panose="020B0609020204030204" pitchFamily="49" charset="0"/>
              </a:rPr>
              <a:t>          ______A______</a:t>
            </a:r>
          </a:p>
          <a:p>
            <a:r>
              <a:rPr lang="pt-BR" sz="2000" dirty="0">
                <a:latin typeface="Consolas" panose="020B0609020204030204" pitchFamily="49" charset="0"/>
              </a:rPr>
              <a:t>         /             \</a:t>
            </a:r>
          </a:p>
          <a:p>
            <a:r>
              <a:rPr lang="pt-BR" sz="2000" dirty="0">
                <a:latin typeface="Consolas" panose="020B0609020204030204" pitchFamily="49" charset="0"/>
              </a:rPr>
              <a:t>      __B__           __H__</a:t>
            </a:r>
          </a:p>
          <a:p>
            <a:r>
              <a:rPr lang="pt-BR" sz="2000" dirty="0">
                <a:latin typeface="Consolas" panose="020B0609020204030204" pitchFamily="49" charset="0"/>
              </a:rPr>
              <a:t>     /     \         /     \</a:t>
            </a:r>
          </a:p>
          <a:p>
            <a:r>
              <a:rPr lang="pt-BR" sz="2000" dirty="0">
                <a:latin typeface="Consolas" panose="020B0609020204030204" pitchFamily="49" charset="0"/>
              </a:rPr>
              <a:t>    C       D       G       I</a:t>
            </a:r>
          </a:p>
          <a:p>
            <a:r>
              <a:rPr lang="pt-BR" sz="2000" dirty="0">
                <a:latin typeface="Consolas" panose="020B0609020204030204" pitchFamily="49" charset="0"/>
              </a:rPr>
              <a:t>   / \     / \     / \     / \</a:t>
            </a:r>
          </a:p>
          <a:p>
            <a:r>
              <a:rPr lang="pt-BR" sz="2000" dirty="0">
                <a:latin typeface="Consolas" panose="020B0609020204030204" pitchFamily="49" charset="0"/>
              </a:rPr>
              <a:t>  l   M   E   M   O   F   J   K</a:t>
            </a:r>
            <a:endParaRPr lang="th-TH" sz="20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53950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D5252-F978-6EAA-296F-AA43834D3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 node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0A266B-4C07-0D11-E965-70BB8CCD97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- access direct from root (only way to </a:t>
            </a:r>
            <a:r>
              <a:rPr lang="en-US" sz="4000" dirty="0" err="1"/>
              <a:t>accesss</a:t>
            </a:r>
            <a:r>
              <a:rPr lang="en-US" sz="4000" dirty="0"/>
              <a:t>)</a:t>
            </a:r>
          </a:p>
          <a:p>
            <a:r>
              <a:rPr lang="en-US" sz="4000" dirty="0"/>
              <a:t>- </a:t>
            </a:r>
            <a:r>
              <a:rPr lang="th-TH" sz="4000" dirty="0"/>
              <a:t>เข้าถึงได้โดยตรงจาก </a:t>
            </a:r>
            <a:r>
              <a:rPr lang="en-US" sz="4000" dirty="0"/>
              <a:t>root </a:t>
            </a:r>
            <a:r>
              <a:rPr lang="th-TH" sz="4000" dirty="0"/>
              <a:t>(และเป็นทางเดียวเท่านั้น)</a:t>
            </a:r>
          </a:p>
          <a:p>
            <a:endParaRPr lang="th-TH" sz="4000" dirty="0"/>
          </a:p>
          <a:p>
            <a:endParaRPr lang="th-TH" sz="4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92984C-EBC5-2FA4-8FFB-B596FC57CA7B}"/>
              </a:ext>
            </a:extLst>
          </p:cNvPr>
          <p:cNvSpPr txBox="1"/>
          <p:nvPr/>
        </p:nvSpPr>
        <p:spPr>
          <a:xfrm>
            <a:off x="702997" y="3975788"/>
            <a:ext cx="729171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root-&gt;data </a:t>
            </a:r>
            <a:r>
              <a:rPr lang="en-US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(root-&gt;left)-&gt;data </a:t>
            </a:r>
            <a:r>
              <a:rPr lang="en-US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((root-&gt;left)-&gt;left)-&gt;data </a:t>
            </a:r>
            <a:r>
              <a:rPr lang="en-US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(((root-&gt;left)-&gt;left)-&gt;left)-&gt;data </a:t>
            </a:r>
            <a:r>
              <a:rPr lang="en-US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(((root-&gt;left)-&gt;left)-&gt;right)-&gt;data </a:t>
            </a:r>
            <a:r>
              <a:rPr lang="en-US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2C71F41-E470-78A7-3803-A418FE4FE250}"/>
              </a:ext>
            </a:extLst>
          </p:cNvPr>
          <p:cNvSpPr txBox="1"/>
          <p:nvPr/>
        </p:nvSpPr>
        <p:spPr>
          <a:xfrm>
            <a:off x="9450618" y="3017940"/>
            <a:ext cx="1705062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/>
              <a:t>Result :</a:t>
            </a:r>
            <a:endParaRPr lang="th-TH" sz="2800" b="1" dirty="0"/>
          </a:p>
          <a:p>
            <a:r>
              <a:rPr lang="th-TH" sz="2800" dirty="0"/>
              <a:t>A</a:t>
            </a:r>
          </a:p>
          <a:p>
            <a:r>
              <a:rPr lang="th-TH" sz="2800" dirty="0"/>
              <a:t>B</a:t>
            </a:r>
          </a:p>
          <a:p>
            <a:r>
              <a:rPr lang="th-TH" sz="2800" dirty="0"/>
              <a:t>C</a:t>
            </a:r>
          </a:p>
          <a:p>
            <a:r>
              <a:rPr lang="th-TH" sz="2800" dirty="0"/>
              <a:t>l</a:t>
            </a:r>
          </a:p>
          <a:p>
            <a:r>
              <a:rPr lang="th-TH" sz="2800" dirty="0"/>
              <a:t>M</a:t>
            </a:r>
          </a:p>
        </p:txBody>
      </p:sp>
    </p:spTree>
    <p:extLst>
      <p:ext uri="{BB962C8B-B14F-4D97-AF65-F5344CB8AC3E}">
        <p14:creationId xmlns:p14="http://schemas.microsoft.com/office/powerpoint/2010/main" val="15302158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9821D-7F0E-66BA-32C5-C72443FA6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Delete subtree (if not care memory leak)</a:t>
            </a:r>
            <a:endParaRPr lang="th-TH" dirty="0"/>
          </a:p>
        </p:txBody>
      </p:sp>
      <p:pic>
        <p:nvPicPr>
          <p:cNvPr id="4" name="Content Placeholder 7" descr="A picture containing text, pool ball&#10;&#10;Description automatically generated">
            <a:extLst>
              <a:ext uri="{FF2B5EF4-FFF2-40B4-BE49-F238E27FC236}">
                <a16:creationId xmlns:a16="http://schemas.microsoft.com/office/drawing/2014/main" id="{FBF2475B-7370-9A0C-A3BE-0B929D38D3F5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440" y="2025256"/>
            <a:ext cx="5592028" cy="3545034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6C5F85F-B9A9-0510-B7FC-EEF824B92177}"/>
              </a:ext>
            </a:extLst>
          </p:cNvPr>
          <p:cNvSpPr/>
          <p:nvPr/>
        </p:nvSpPr>
        <p:spPr>
          <a:xfrm>
            <a:off x="3643036" y="2846692"/>
            <a:ext cx="3026211" cy="2782321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3171682-C8B0-0DB6-D370-9D09C6310135}"/>
              </a:ext>
            </a:extLst>
          </p:cNvPr>
          <p:cNvSpPr txBox="1"/>
          <p:nvPr/>
        </p:nvSpPr>
        <p:spPr>
          <a:xfrm>
            <a:off x="4210808" y="2385027"/>
            <a:ext cx="26356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Delete this sub tree</a:t>
            </a:r>
            <a:endParaRPr lang="th-TH" sz="32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7A11D1C-5424-603F-15A6-F11BFDF9E6C1}"/>
              </a:ext>
            </a:extLst>
          </p:cNvPr>
          <p:cNvSpPr txBox="1"/>
          <p:nvPr/>
        </p:nvSpPr>
        <p:spPr>
          <a:xfrm>
            <a:off x="7359242" y="2261917"/>
            <a:ext cx="454473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root-&gt;right = </a:t>
            </a:r>
            <a:r>
              <a:rPr lang="en-US" sz="24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print_tree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(root);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D6E3F21-C29C-9F81-125B-724D783213BE}"/>
              </a:ext>
            </a:extLst>
          </p:cNvPr>
          <p:cNvSpPr txBox="1"/>
          <p:nvPr/>
        </p:nvSpPr>
        <p:spPr>
          <a:xfrm>
            <a:off x="7701514" y="3508896"/>
            <a:ext cx="3370276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</a:rPr>
              <a:t>Result :</a:t>
            </a:r>
            <a:endParaRPr lang="pt-BR" sz="2000" dirty="0">
              <a:latin typeface="Consolas" panose="020B0609020204030204" pitchFamily="49" charset="0"/>
            </a:endParaRPr>
          </a:p>
          <a:p>
            <a:r>
              <a:rPr lang="pt-BR" sz="2000" dirty="0">
                <a:latin typeface="Consolas" panose="020B0609020204030204" pitchFamily="49" charset="0"/>
              </a:rPr>
              <a:t>          ______A</a:t>
            </a:r>
          </a:p>
          <a:p>
            <a:r>
              <a:rPr lang="pt-BR" sz="2000" dirty="0">
                <a:latin typeface="Consolas" panose="020B0609020204030204" pitchFamily="49" charset="0"/>
              </a:rPr>
              <a:t>         /</a:t>
            </a:r>
          </a:p>
          <a:p>
            <a:r>
              <a:rPr lang="pt-BR" sz="2000" dirty="0">
                <a:latin typeface="Consolas" panose="020B0609020204030204" pitchFamily="49" charset="0"/>
              </a:rPr>
              <a:t>      __B__</a:t>
            </a:r>
          </a:p>
          <a:p>
            <a:r>
              <a:rPr lang="pt-BR" sz="2000" dirty="0">
                <a:latin typeface="Consolas" panose="020B0609020204030204" pitchFamily="49" charset="0"/>
              </a:rPr>
              <a:t>     /     \</a:t>
            </a:r>
          </a:p>
          <a:p>
            <a:r>
              <a:rPr lang="pt-BR" sz="2000" dirty="0">
                <a:latin typeface="Consolas" panose="020B0609020204030204" pitchFamily="49" charset="0"/>
              </a:rPr>
              <a:t>    C       D</a:t>
            </a:r>
          </a:p>
          <a:p>
            <a:r>
              <a:rPr lang="pt-BR" sz="2000" dirty="0">
                <a:latin typeface="Consolas" panose="020B0609020204030204" pitchFamily="49" charset="0"/>
              </a:rPr>
              <a:t>   / \     / \</a:t>
            </a:r>
          </a:p>
          <a:p>
            <a:r>
              <a:rPr lang="pt-BR" sz="2000" dirty="0">
                <a:latin typeface="Consolas" panose="020B0609020204030204" pitchFamily="49" charset="0"/>
              </a:rPr>
              <a:t>  l   M   E   M</a:t>
            </a:r>
            <a:endParaRPr lang="th-TH" sz="20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60900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Scooby doo mask reveal |  TREE; POINTER; LINKED LIST; LINKED LIST | image tagged in scooby doo mask reveal | made w/ Imgflip meme maker">
            <a:extLst>
              <a:ext uri="{FF2B5EF4-FFF2-40B4-BE49-F238E27FC236}">
                <a16:creationId xmlns:a16="http://schemas.microsoft.com/office/drawing/2014/main" id="{2C61EA00-4126-96E0-2289-1B00005EAB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4750" y="257175"/>
            <a:ext cx="4762500" cy="6343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71883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9821D-7F0E-66BA-32C5-C72443FA6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Delete subtree (if not care memory leak)</a:t>
            </a:r>
            <a:endParaRPr lang="th-TH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D6E3F21-C29C-9F81-125B-724D783213BE}"/>
              </a:ext>
            </a:extLst>
          </p:cNvPr>
          <p:cNvSpPr txBox="1"/>
          <p:nvPr/>
        </p:nvSpPr>
        <p:spPr>
          <a:xfrm>
            <a:off x="8821724" y="2117128"/>
            <a:ext cx="3370276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latin typeface="Consolas" panose="020B0609020204030204" pitchFamily="49" charset="0"/>
              </a:rPr>
              <a:t>Result :</a:t>
            </a:r>
            <a:endParaRPr lang="pt-BR" sz="1600" dirty="0">
              <a:latin typeface="Consolas" panose="020B0609020204030204" pitchFamily="49" charset="0"/>
            </a:endParaRPr>
          </a:p>
          <a:p>
            <a:r>
              <a:rPr lang="pt-BR" sz="1600" dirty="0">
                <a:latin typeface="Consolas" panose="020B0609020204030204" pitchFamily="49" charset="0"/>
              </a:rPr>
              <a:t>          ______A</a:t>
            </a:r>
          </a:p>
          <a:p>
            <a:r>
              <a:rPr lang="pt-BR" sz="1600" dirty="0">
                <a:latin typeface="Consolas" panose="020B0609020204030204" pitchFamily="49" charset="0"/>
              </a:rPr>
              <a:t>         /</a:t>
            </a:r>
          </a:p>
          <a:p>
            <a:r>
              <a:rPr lang="pt-BR" sz="1600" dirty="0">
                <a:latin typeface="Consolas" panose="020B0609020204030204" pitchFamily="49" charset="0"/>
              </a:rPr>
              <a:t>      __B__</a:t>
            </a:r>
          </a:p>
          <a:p>
            <a:r>
              <a:rPr lang="pt-BR" sz="1600" dirty="0">
                <a:latin typeface="Consolas" panose="020B0609020204030204" pitchFamily="49" charset="0"/>
              </a:rPr>
              <a:t>     /     \</a:t>
            </a:r>
          </a:p>
          <a:p>
            <a:r>
              <a:rPr lang="pt-BR" sz="1600" dirty="0">
                <a:latin typeface="Consolas" panose="020B0609020204030204" pitchFamily="49" charset="0"/>
              </a:rPr>
              <a:t>    C       D                   </a:t>
            </a:r>
          </a:p>
          <a:p>
            <a:r>
              <a:rPr lang="pt-BR" sz="1600" dirty="0">
                <a:latin typeface="Consolas" panose="020B0609020204030204" pitchFamily="49" charset="0"/>
              </a:rPr>
              <a:t>     \     / \</a:t>
            </a:r>
          </a:p>
          <a:p>
            <a:r>
              <a:rPr lang="pt-BR" sz="1600" dirty="0">
                <a:latin typeface="Consolas" panose="020B0609020204030204" pitchFamily="49" charset="0"/>
              </a:rPr>
              <a:t>      M   E   M</a:t>
            </a:r>
          </a:p>
          <a:p>
            <a:endParaRPr lang="pt-BR" sz="1600" dirty="0">
              <a:latin typeface="Consolas" panose="020B0609020204030204" pitchFamily="49" charset="0"/>
            </a:endParaRPr>
          </a:p>
          <a:p>
            <a:r>
              <a:rPr lang="pt-BR" sz="1600" dirty="0">
                <a:latin typeface="Consolas" panose="020B0609020204030204" pitchFamily="49" charset="0"/>
              </a:rPr>
              <a:t>          ______A</a:t>
            </a:r>
          </a:p>
          <a:p>
            <a:r>
              <a:rPr lang="pt-BR" sz="1600" dirty="0">
                <a:latin typeface="Consolas" panose="020B0609020204030204" pitchFamily="49" charset="0"/>
              </a:rPr>
              <a:t>         /</a:t>
            </a:r>
          </a:p>
          <a:p>
            <a:r>
              <a:rPr lang="pt-BR" sz="1600" dirty="0">
                <a:latin typeface="Consolas" panose="020B0609020204030204" pitchFamily="49" charset="0"/>
              </a:rPr>
              <a:t>      __B</a:t>
            </a:r>
          </a:p>
          <a:p>
            <a:r>
              <a:rPr lang="pt-BR" sz="1600" dirty="0">
                <a:latin typeface="Consolas" panose="020B0609020204030204" pitchFamily="49" charset="0"/>
              </a:rPr>
              <a:t>     /</a:t>
            </a:r>
          </a:p>
          <a:p>
            <a:r>
              <a:rPr lang="pt-BR" sz="1600" dirty="0">
                <a:latin typeface="Consolas" panose="020B0609020204030204" pitchFamily="49" charset="0"/>
              </a:rPr>
              <a:t>    C</a:t>
            </a:r>
          </a:p>
          <a:p>
            <a:r>
              <a:rPr lang="pt-BR" sz="1600" dirty="0">
                <a:latin typeface="Consolas" panose="020B0609020204030204" pitchFamily="49" charset="0"/>
              </a:rPr>
              <a:t>     \</a:t>
            </a:r>
          </a:p>
          <a:p>
            <a:r>
              <a:rPr lang="pt-BR" sz="1600" dirty="0">
                <a:latin typeface="Consolas" panose="020B0609020204030204" pitchFamily="49" charset="0"/>
              </a:rPr>
              <a:t>      M</a:t>
            </a:r>
          </a:p>
        </p:txBody>
      </p:sp>
      <p:pic>
        <p:nvPicPr>
          <p:cNvPr id="27" name="Content Placeholder 7" descr="A picture containing text, pool ball&#10;&#10;Description automatically generated">
            <a:extLst>
              <a:ext uri="{FF2B5EF4-FFF2-40B4-BE49-F238E27FC236}">
                <a16:creationId xmlns:a16="http://schemas.microsoft.com/office/drawing/2014/main" id="{6C24BA30-C8B6-B355-1C6A-39370A183CA8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9815" y="286603"/>
            <a:ext cx="2332485" cy="1385908"/>
          </a:xfr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3446BA37-9099-4B65-64F1-2E7D566BA6A7}"/>
              </a:ext>
            </a:extLst>
          </p:cNvPr>
          <p:cNvSpPr txBox="1"/>
          <p:nvPr/>
        </p:nvSpPr>
        <p:spPr>
          <a:xfrm>
            <a:off x="1208014" y="1937857"/>
            <a:ext cx="34441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- Try delete ‘L’ and ‘D’</a:t>
            </a:r>
            <a:endParaRPr lang="th-TH" sz="36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FC4319D-4FBE-69D9-3077-853F8C068B10}"/>
              </a:ext>
            </a:extLst>
          </p:cNvPr>
          <p:cNvSpPr txBox="1"/>
          <p:nvPr/>
        </p:nvSpPr>
        <p:spPr>
          <a:xfrm>
            <a:off x="343948" y="3148525"/>
            <a:ext cx="761371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((root-&gt;left)-&gt;left)-&gt;left = </a:t>
            </a:r>
            <a:r>
              <a:rPr lang="en-US" sz="24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print_tree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(root);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(root-&gt;left)-&gt;right = </a:t>
            </a:r>
            <a:r>
              <a:rPr lang="en-US" sz="24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print_tree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(root);</a:t>
            </a:r>
          </a:p>
        </p:txBody>
      </p:sp>
    </p:spTree>
    <p:extLst>
      <p:ext uri="{BB962C8B-B14F-4D97-AF65-F5344CB8AC3E}">
        <p14:creationId xmlns:p14="http://schemas.microsoft.com/office/powerpoint/2010/main" val="677694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FEC15C-9A9A-9E1B-B25C-3B3DF760A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1492377"/>
            <a:ext cx="10058400" cy="3566160"/>
          </a:xfrm>
        </p:spPr>
        <p:txBody>
          <a:bodyPr>
            <a:normAutofit/>
          </a:bodyPr>
          <a:lstStyle/>
          <a:p>
            <a:pPr algn="ctr"/>
            <a:r>
              <a:rPr lang="en-US" sz="16600" dirty="0"/>
              <a:t>Happy? </a:t>
            </a:r>
            <a:r>
              <a:rPr lang="en-US" sz="11500" dirty="0"/>
              <a:t>(quiz)</a:t>
            </a:r>
            <a:br>
              <a:rPr lang="en-US" sz="11500" dirty="0"/>
            </a:br>
            <a:r>
              <a:rPr lang="en-US" sz="4000" dirty="0"/>
              <a:t>End of Binary tree how about delete just node</a:t>
            </a:r>
            <a:endParaRPr lang="th-TH" sz="16600" dirty="0"/>
          </a:p>
        </p:txBody>
      </p:sp>
    </p:spTree>
    <p:extLst>
      <p:ext uri="{BB962C8B-B14F-4D97-AF65-F5344CB8AC3E}">
        <p14:creationId xmlns:p14="http://schemas.microsoft.com/office/powerpoint/2010/main" val="372360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96ADEF-EB7E-BCDD-9475-7FF2A0C89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Delete node?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4F7FA9-822B-DA66-CDCF-AE15B7DCF5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- to delete just a node and remain the rest of structure, we must </a:t>
            </a:r>
            <a:r>
              <a:rPr lang="en-US" sz="4000" u="sng" dirty="0"/>
              <a:t>manage</a:t>
            </a:r>
            <a:r>
              <a:rPr lang="en-US" sz="4000" dirty="0"/>
              <a:t> left and right to replace with deleted node</a:t>
            </a:r>
          </a:p>
          <a:p>
            <a:endParaRPr lang="en-US" sz="4000" dirty="0"/>
          </a:p>
          <a:p>
            <a:r>
              <a:rPr lang="en-US" sz="4000" dirty="0"/>
              <a:t>- </a:t>
            </a:r>
            <a:r>
              <a:rPr lang="th-TH" sz="4000" dirty="0"/>
              <a:t>การ </a:t>
            </a:r>
            <a:r>
              <a:rPr lang="en-US" sz="4000" dirty="0"/>
              <a:t>delete </a:t>
            </a:r>
            <a:r>
              <a:rPr lang="th-TH" sz="4000" dirty="0"/>
              <a:t>เพียงแค่ </a:t>
            </a:r>
            <a:r>
              <a:rPr lang="en-US" sz="4000" dirty="0"/>
              <a:t>node </a:t>
            </a:r>
            <a:r>
              <a:rPr lang="th-TH" sz="4000" dirty="0"/>
              <a:t>และยังคง </a:t>
            </a:r>
            <a:r>
              <a:rPr lang="en-US" sz="4000" dirty="0"/>
              <a:t>structure </a:t>
            </a:r>
            <a:r>
              <a:rPr lang="th-TH" sz="4000" dirty="0"/>
              <a:t>ที่เหลือไว้ เราต้อง </a:t>
            </a:r>
            <a:r>
              <a:rPr lang="th-TH" sz="4000" u="sng" dirty="0"/>
              <a:t>จัดการ </a:t>
            </a:r>
            <a:r>
              <a:rPr lang="en-US" sz="4000" u="sng" dirty="0"/>
              <a:t>(manage)</a:t>
            </a:r>
            <a:r>
              <a:rPr lang="en-US" sz="4000" dirty="0"/>
              <a:t> node left </a:t>
            </a:r>
            <a:r>
              <a:rPr lang="th-TH" sz="4000" dirty="0"/>
              <a:t>และ </a:t>
            </a:r>
            <a:r>
              <a:rPr lang="en-US" sz="4000" dirty="0"/>
              <a:t>node</a:t>
            </a:r>
            <a:r>
              <a:rPr lang="th-TH" sz="4000" dirty="0"/>
              <a:t> </a:t>
            </a:r>
            <a:r>
              <a:rPr lang="en-US" sz="4000" dirty="0"/>
              <a:t>right </a:t>
            </a:r>
            <a:r>
              <a:rPr lang="th-TH" sz="4000" dirty="0"/>
              <a:t>ให้มาแทนที่ </a:t>
            </a:r>
            <a:r>
              <a:rPr lang="en-US" sz="4000" dirty="0"/>
              <a:t>node </a:t>
            </a:r>
            <a:r>
              <a:rPr lang="th-TH" sz="4000" dirty="0"/>
              <a:t>ที่ถูกลบออกไป</a:t>
            </a:r>
            <a:endParaRPr lang="th-TH" sz="4000" u="sng" dirty="0"/>
          </a:p>
        </p:txBody>
      </p:sp>
    </p:spTree>
    <p:extLst>
      <p:ext uri="{BB962C8B-B14F-4D97-AF65-F5344CB8AC3E}">
        <p14:creationId xmlns:p14="http://schemas.microsoft.com/office/powerpoint/2010/main" val="38384380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4B246-039D-73FB-5A42-4EEF446AC8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Why?</a:t>
            </a:r>
            <a:endParaRPr lang="th-TH" dirty="0"/>
          </a:p>
        </p:txBody>
      </p:sp>
      <p:pic>
        <p:nvPicPr>
          <p:cNvPr id="5" name="Content Placeholder 4" descr="A picture containing text, pool ball, typewriter&#10;&#10;Description automatically generated">
            <a:extLst>
              <a:ext uri="{FF2B5EF4-FFF2-40B4-BE49-F238E27FC236}">
                <a16:creationId xmlns:a16="http://schemas.microsoft.com/office/drawing/2014/main" id="{51D9BAAF-7193-A029-1D5C-5FAD95CDA2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6766" y="2181823"/>
            <a:ext cx="6069883" cy="360658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9CCAD1C-33A2-7225-7EBB-1C3D067AE5B1}"/>
              </a:ext>
            </a:extLst>
          </p:cNvPr>
          <p:cNvSpPr txBox="1"/>
          <p:nvPr/>
        </p:nvSpPr>
        <p:spPr>
          <a:xfrm>
            <a:off x="9530358" y="3439487"/>
            <a:ext cx="3215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/>
              <a:t>?</a:t>
            </a:r>
            <a:endParaRPr lang="th-TH" sz="48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BCB6745-CD6E-50A1-528F-866BFD4C5C2A}"/>
              </a:ext>
            </a:extLst>
          </p:cNvPr>
          <p:cNvSpPr txBox="1"/>
          <p:nvPr/>
        </p:nvSpPr>
        <p:spPr>
          <a:xfrm>
            <a:off x="10678503" y="3439487"/>
            <a:ext cx="3215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/>
              <a:t>?</a:t>
            </a:r>
            <a:endParaRPr lang="th-TH" sz="48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06AE61-6A9B-3F0B-F9D2-A387375A06EE}"/>
              </a:ext>
            </a:extLst>
          </p:cNvPr>
          <p:cNvSpPr txBox="1"/>
          <p:nvPr/>
        </p:nvSpPr>
        <p:spPr>
          <a:xfrm>
            <a:off x="558298" y="2072766"/>
            <a:ext cx="493632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3200" dirty="0"/>
              <a:t>To remain binary tree properties, we can’t just delete and merge like this</a:t>
            </a:r>
          </a:p>
          <a:p>
            <a:pPr marL="457200" indent="-457200">
              <a:buFontTx/>
              <a:buChar char="-"/>
            </a:pPr>
            <a:endParaRPr lang="en-US" sz="3200" dirty="0"/>
          </a:p>
          <a:p>
            <a:pPr marL="457200" indent="-457200">
              <a:buFontTx/>
              <a:buChar char="-"/>
            </a:pPr>
            <a:r>
              <a:rPr lang="th-TH" sz="3200" dirty="0"/>
              <a:t>เพื่อคงไว้ซึ่งสมบัติของ </a:t>
            </a:r>
            <a:r>
              <a:rPr lang="en-US" sz="3200" dirty="0"/>
              <a:t>binary tree </a:t>
            </a:r>
            <a:r>
              <a:rPr lang="th-TH" sz="3200" dirty="0"/>
              <a:t>เราไม่สามารถแค่ลบออกไปเฉยๆ แบบนี้ได้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8938D63-946B-F504-627D-6943C758A11D}"/>
              </a:ext>
            </a:extLst>
          </p:cNvPr>
          <p:cNvSpPr txBox="1"/>
          <p:nvPr/>
        </p:nvSpPr>
        <p:spPr>
          <a:xfrm>
            <a:off x="9384659" y="2395157"/>
            <a:ext cx="3215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/>
              <a:t>?</a:t>
            </a:r>
            <a:endParaRPr lang="th-TH" sz="4800" b="1" dirty="0"/>
          </a:p>
        </p:txBody>
      </p:sp>
    </p:spTree>
    <p:extLst>
      <p:ext uri="{BB962C8B-B14F-4D97-AF65-F5344CB8AC3E}">
        <p14:creationId xmlns:p14="http://schemas.microsoft.com/office/powerpoint/2010/main" val="1129301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pool ball&#10;&#10;Description automatically generated">
            <a:extLst>
              <a:ext uri="{FF2B5EF4-FFF2-40B4-BE49-F238E27FC236}">
                <a16:creationId xmlns:a16="http://schemas.microsoft.com/office/drawing/2014/main" id="{9F56481D-5D1D-555F-D243-09DEB2C1D8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8080" y="1011981"/>
            <a:ext cx="3719552" cy="221007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91C15180-F784-162F-8CA3-D3789E44E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Unusable / </a:t>
            </a:r>
            <a:r>
              <a:rPr lang="th-TH" dirty="0"/>
              <a:t>ไม่สามารถนำไปใช้ได้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55CEEA1-125F-E2EB-BDED-EF83CB3D52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4154227" cy="3973175"/>
          </a:xfrm>
        </p:spPr>
        <p:txBody>
          <a:bodyPr>
            <a:normAutofit/>
          </a:bodyPr>
          <a:lstStyle/>
          <a:p>
            <a:r>
              <a:rPr lang="en-US" sz="3600" dirty="0"/>
              <a:t>- Without well manage we will get unlikely good struct like this</a:t>
            </a:r>
          </a:p>
          <a:p>
            <a:endParaRPr lang="en-US" sz="3600" dirty="0"/>
          </a:p>
          <a:p>
            <a:r>
              <a:rPr lang="en-US" sz="3600" dirty="0"/>
              <a:t>- </a:t>
            </a:r>
            <a:r>
              <a:rPr lang="th-TH" sz="3600" dirty="0"/>
              <a:t>หากจัดการการ </a:t>
            </a:r>
            <a:r>
              <a:rPr lang="en-US" sz="3600" dirty="0"/>
              <a:t>delete </a:t>
            </a:r>
            <a:r>
              <a:rPr lang="th-TH" sz="3600" dirty="0"/>
              <a:t>ไม่ดีเราจะได้ </a:t>
            </a:r>
            <a:r>
              <a:rPr lang="en-US" sz="3600" dirty="0"/>
              <a:t>structure </a:t>
            </a:r>
            <a:r>
              <a:rPr lang="th-TH" sz="3600" dirty="0"/>
              <a:t>ที่ไม่ค่อยดีแบบนี้</a:t>
            </a:r>
          </a:p>
          <a:p>
            <a:endParaRPr lang="th-TH" sz="3600" dirty="0"/>
          </a:p>
          <a:p>
            <a:endParaRPr lang="th-TH" sz="3600" dirty="0"/>
          </a:p>
        </p:txBody>
      </p:sp>
      <p:pic>
        <p:nvPicPr>
          <p:cNvPr id="10" name="Picture 9" descr="A screen shot of numbers&#10;&#10;Description automatically generated with low confidence">
            <a:extLst>
              <a:ext uri="{FF2B5EF4-FFF2-40B4-BE49-F238E27FC236}">
                <a16:creationId xmlns:a16="http://schemas.microsoft.com/office/drawing/2014/main" id="{B84470C4-905F-08DC-2E10-519CF44D53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6128" y="3616853"/>
            <a:ext cx="3719552" cy="2202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8290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AFDEF-87E9-B535-A6B4-1B27820441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manage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72B27-FB8D-B4A6-E438-07162D2039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4000" dirty="0"/>
              <a:t>- replace left or right node with deleted node</a:t>
            </a:r>
          </a:p>
          <a:p>
            <a:pPr algn="just"/>
            <a:r>
              <a:rPr lang="en-US" sz="4000" dirty="0"/>
              <a:t>- </a:t>
            </a:r>
            <a:r>
              <a:rPr lang="th-TH" sz="4000" dirty="0"/>
              <a:t>แทนที่ </a:t>
            </a:r>
            <a:r>
              <a:rPr lang="en-US" sz="4000" dirty="0"/>
              <a:t>node </a:t>
            </a:r>
            <a:r>
              <a:rPr lang="th-TH" sz="4000" dirty="0"/>
              <a:t>ที่ถูกลบไปด้วย </a:t>
            </a:r>
            <a:r>
              <a:rPr lang="en-US" sz="4000" dirty="0"/>
              <a:t>node left </a:t>
            </a:r>
            <a:r>
              <a:rPr lang="th-TH" sz="4000" dirty="0"/>
              <a:t>หรือ </a:t>
            </a:r>
            <a:r>
              <a:rPr lang="en-US" sz="4000" dirty="0"/>
              <a:t>node right</a:t>
            </a:r>
          </a:p>
          <a:p>
            <a:pPr algn="just"/>
            <a:endParaRPr lang="en-US" sz="4000" dirty="0"/>
          </a:p>
          <a:p>
            <a:pPr algn="just"/>
            <a:r>
              <a:rPr lang="en-US" sz="4000" dirty="0"/>
              <a:t>Example : Delete Node H</a:t>
            </a:r>
            <a:endParaRPr lang="th-TH" sz="4000" dirty="0"/>
          </a:p>
        </p:txBody>
      </p:sp>
      <p:pic>
        <p:nvPicPr>
          <p:cNvPr id="4" name="Content Placeholder 7" descr="A picture containing text, pool ball&#10;&#10;Description automatically generated">
            <a:extLst>
              <a:ext uri="{FF2B5EF4-FFF2-40B4-BE49-F238E27FC236}">
                <a16:creationId xmlns:a16="http://schemas.microsoft.com/office/drawing/2014/main" id="{6167F658-0D4F-A663-3BFA-33E1B12FD3F7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7549" y="3429000"/>
            <a:ext cx="4623140" cy="2713944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7ED07E2-6F79-7AD7-E900-4ED7A537C893}"/>
              </a:ext>
            </a:extLst>
          </p:cNvPr>
          <p:cNvCxnSpPr>
            <a:cxnSpLocks/>
          </p:cNvCxnSpPr>
          <p:nvPr/>
        </p:nvCxnSpPr>
        <p:spPr>
          <a:xfrm flipH="1">
            <a:off x="9026554" y="3674378"/>
            <a:ext cx="872455" cy="54528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AEE5B375-C727-655F-1324-31CE89A1ADB8}"/>
              </a:ext>
            </a:extLst>
          </p:cNvPr>
          <p:cNvSpPr txBox="1"/>
          <p:nvPr/>
        </p:nvSpPr>
        <p:spPr>
          <a:xfrm>
            <a:off x="9789952" y="3290079"/>
            <a:ext cx="20120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Delete this Node</a:t>
            </a:r>
            <a:endParaRPr lang="th-TH" sz="2800" dirty="0"/>
          </a:p>
        </p:txBody>
      </p:sp>
    </p:spTree>
    <p:extLst>
      <p:ext uri="{BB962C8B-B14F-4D97-AF65-F5344CB8AC3E}">
        <p14:creationId xmlns:p14="http://schemas.microsoft.com/office/powerpoint/2010/main" val="11968518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D28749-9129-2EC1-8AF0-5609BA25D1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?</a:t>
            </a:r>
            <a:endParaRPr lang="th-TH" dirty="0"/>
          </a:p>
        </p:txBody>
      </p:sp>
      <p:pic>
        <p:nvPicPr>
          <p:cNvPr id="5" name="Content Placeholder 4" descr="A picture containing text, pool ball&#10;&#10;Description automatically generated">
            <a:extLst>
              <a:ext uri="{FF2B5EF4-FFF2-40B4-BE49-F238E27FC236}">
                <a16:creationId xmlns:a16="http://schemas.microsoft.com/office/drawing/2014/main" id="{632D4A63-2C8C-FFFA-DC72-33C83962C6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6832" y="4326232"/>
            <a:ext cx="3009005" cy="1787881"/>
          </a:xfrm>
        </p:spPr>
      </p:pic>
      <p:pic>
        <p:nvPicPr>
          <p:cNvPr id="6" name="Content Placeholder 7" descr="A picture containing text, pool ball&#10;&#10;Description automatically generated">
            <a:extLst>
              <a:ext uri="{FF2B5EF4-FFF2-40B4-BE49-F238E27FC236}">
                <a16:creationId xmlns:a16="http://schemas.microsoft.com/office/drawing/2014/main" id="{95B6D10D-6019-16A3-B71B-838E8A1D0614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3388" y="129077"/>
            <a:ext cx="2471332" cy="1450758"/>
          </a:xfrm>
          <a:prstGeom prst="rect">
            <a:avLst/>
          </a:prstGeom>
        </p:spPr>
      </p:pic>
      <p:pic>
        <p:nvPicPr>
          <p:cNvPr id="8" name="Picture 7" descr="A picture containing text, pool ball&#10;&#10;Description automatically generated">
            <a:extLst>
              <a:ext uri="{FF2B5EF4-FFF2-40B4-BE49-F238E27FC236}">
                <a16:creationId xmlns:a16="http://schemas.microsoft.com/office/drawing/2014/main" id="{120ED08A-BE2D-CC9C-6621-7EDCF7E5B2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8343" y="1894886"/>
            <a:ext cx="3009005" cy="1787881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1536029-3C30-DFCE-0567-16C274E61A3D}"/>
              </a:ext>
            </a:extLst>
          </p:cNvPr>
          <p:cNvCxnSpPr>
            <a:cxnSpLocks/>
          </p:cNvCxnSpPr>
          <p:nvPr/>
        </p:nvCxnSpPr>
        <p:spPr>
          <a:xfrm flipH="1" flipV="1">
            <a:off x="6837028" y="2432808"/>
            <a:ext cx="327171" cy="30883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71608E2-F592-72B9-09BC-2953B80973F3}"/>
              </a:ext>
            </a:extLst>
          </p:cNvPr>
          <p:cNvCxnSpPr>
            <a:cxnSpLocks/>
          </p:cNvCxnSpPr>
          <p:nvPr/>
        </p:nvCxnSpPr>
        <p:spPr>
          <a:xfrm flipV="1">
            <a:off x="6132353" y="4932727"/>
            <a:ext cx="243281" cy="28744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64EB4B31-FF2F-BFBF-AF49-F412C02B080A}"/>
              </a:ext>
            </a:extLst>
          </p:cNvPr>
          <p:cNvSpPr/>
          <p:nvPr/>
        </p:nvSpPr>
        <p:spPr>
          <a:xfrm rot="20139455">
            <a:off x="3191386" y="2739170"/>
            <a:ext cx="1040235" cy="612396"/>
          </a:xfrm>
          <a:prstGeom prst="rightArrow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7E5420C3-E6B9-59F3-8556-FB23363BE4E3}"/>
              </a:ext>
            </a:extLst>
          </p:cNvPr>
          <p:cNvSpPr/>
          <p:nvPr/>
        </p:nvSpPr>
        <p:spPr>
          <a:xfrm rot="1461583">
            <a:off x="3216606" y="4694627"/>
            <a:ext cx="1040235" cy="612396"/>
          </a:xfrm>
          <a:prstGeom prst="rightArrow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E80F648-49FE-1B51-3F97-4B3E0E1FA94F}"/>
              </a:ext>
            </a:extLst>
          </p:cNvPr>
          <p:cNvSpPr txBox="1"/>
          <p:nvPr/>
        </p:nvSpPr>
        <p:spPr>
          <a:xfrm>
            <a:off x="7984075" y="2446280"/>
            <a:ext cx="332204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- Not just 1 node, We must Replace until reach left node</a:t>
            </a:r>
          </a:p>
          <a:p>
            <a:endParaRPr lang="en-US" sz="3200" dirty="0"/>
          </a:p>
          <a:p>
            <a:r>
              <a:rPr lang="en-US" sz="3200" dirty="0"/>
              <a:t>- </a:t>
            </a:r>
            <a:r>
              <a:rPr lang="th-TH" sz="3200" dirty="0"/>
              <a:t>ไม่ใช่แค่ </a:t>
            </a:r>
            <a:r>
              <a:rPr lang="en-US" sz="3200" dirty="0"/>
              <a:t>node </a:t>
            </a:r>
            <a:r>
              <a:rPr lang="th-TH" sz="3200" dirty="0"/>
              <a:t>เดียว แต่เราต้อง </a:t>
            </a:r>
            <a:r>
              <a:rPr lang="en-US" sz="3200" dirty="0"/>
              <a:t>replace </a:t>
            </a:r>
            <a:r>
              <a:rPr lang="th-TH" sz="3200" dirty="0"/>
              <a:t>จนกระทั้งไปถึง </a:t>
            </a:r>
            <a:r>
              <a:rPr lang="en-US" sz="3200" dirty="0"/>
              <a:t>left node</a:t>
            </a:r>
            <a:endParaRPr lang="th-TH" sz="32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B9E494B-D6C5-6C57-0CA6-7D98AE8BD4C1}"/>
              </a:ext>
            </a:extLst>
          </p:cNvPr>
          <p:cNvSpPr txBox="1"/>
          <p:nvPr/>
        </p:nvSpPr>
        <p:spPr>
          <a:xfrm>
            <a:off x="6930587" y="2780437"/>
            <a:ext cx="2728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?</a:t>
            </a:r>
            <a:endParaRPr lang="th-TH" sz="2400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0149CC8-1342-DF6E-7401-BA79ADBD9C31}"/>
              </a:ext>
            </a:extLst>
          </p:cNvPr>
          <p:cNvSpPr txBox="1"/>
          <p:nvPr/>
        </p:nvSpPr>
        <p:spPr>
          <a:xfrm>
            <a:off x="6049517" y="5213866"/>
            <a:ext cx="2728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?</a:t>
            </a:r>
            <a:endParaRPr lang="th-TH" sz="2400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E9B00A2-944B-9955-8428-5FAA88DB70B8}"/>
              </a:ext>
            </a:extLst>
          </p:cNvPr>
          <p:cNvSpPr txBox="1"/>
          <p:nvPr/>
        </p:nvSpPr>
        <p:spPr>
          <a:xfrm>
            <a:off x="4550200" y="3742889"/>
            <a:ext cx="27430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Replace with left / right</a:t>
            </a:r>
            <a:endParaRPr lang="th-TH" sz="2800" dirty="0"/>
          </a:p>
        </p:txBody>
      </p:sp>
      <p:pic>
        <p:nvPicPr>
          <p:cNvPr id="21" name="Content Placeholder 4" descr="A picture containing text, pool ball, typewriter&#10;&#10;Description automatically generated">
            <a:extLst>
              <a:ext uri="{FF2B5EF4-FFF2-40B4-BE49-F238E27FC236}">
                <a16:creationId xmlns:a16="http://schemas.microsoft.com/office/drawing/2014/main" id="{243D0689-C315-4E4D-F613-3829AB116BE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401" y="2705984"/>
            <a:ext cx="2999935" cy="1782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3807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D0905-02AE-1617-3D42-AA2F4B131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Delete_left_first</a:t>
            </a:r>
            <a:r>
              <a:rPr lang="en-US" dirty="0"/>
              <a:t> and </a:t>
            </a:r>
            <a:r>
              <a:rPr lang="en-US" dirty="0" err="1"/>
              <a:t>Delete_right_first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C0FED0-1F91-77C4-2CE4-1CF590B08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504732"/>
          </a:xfrm>
        </p:spPr>
        <p:txBody>
          <a:bodyPr>
            <a:normAutofit/>
          </a:bodyPr>
          <a:lstStyle/>
          <a:p>
            <a:r>
              <a:rPr lang="en-US" sz="4000" dirty="0"/>
              <a:t>- scene we can’t just delete note there are 2 type of deletion that shift up child to be a node : left first deletion and right first deletion</a:t>
            </a:r>
          </a:p>
          <a:p>
            <a:endParaRPr lang="en-US" sz="4000" dirty="0"/>
          </a:p>
          <a:p>
            <a:r>
              <a:rPr lang="en-US" sz="4000" dirty="0"/>
              <a:t>- </a:t>
            </a:r>
            <a:r>
              <a:rPr lang="th-TH" sz="4000" dirty="0"/>
              <a:t>ในเมื่อเราไม่สามารถแค่ </a:t>
            </a:r>
            <a:r>
              <a:rPr lang="en-US" sz="4000" dirty="0"/>
              <a:t>delete node </a:t>
            </a:r>
            <a:r>
              <a:rPr lang="th-TH" sz="4000" dirty="0"/>
              <a:t>ออกไปเฉยๆ ได้เราจึงต้องมีคำสั่งที่ </a:t>
            </a:r>
            <a:r>
              <a:rPr lang="en-US" sz="4000" dirty="0"/>
              <a:t>replace node </a:t>
            </a:r>
            <a:r>
              <a:rPr lang="th-TH" sz="4000" dirty="0"/>
              <a:t>ที่โดน </a:t>
            </a:r>
            <a:r>
              <a:rPr lang="en-US" sz="4000" dirty="0"/>
              <a:t>delete </a:t>
            </a:r>
            <a:r>
              <a:rPr lang="th-TH" sz="4000" dirty="0"/>
              <a:t>ด้วย </a:t>
            </a:r>
            <a:r>
              <a:rPr lang="en-US" sz="4000" dirty="0"/>
              <a:t>node </a:t>
            </a:r>
            <a:r>
              <a:rPr lang="th-TH" sz="4000" dirty="0"/>
              <a:t>ลูกได้แก่</a:t>
            </a:r>
            <a:r>
              <a:rPr lang="en-US" sz="4000" dirty="0"/>
              <a:t> left first deletion </a:t>
            </a:r>
            <a:r>
              <a:rPr lang="th-TH" sz="4000" dirty="0"/>
              <a:t>และ</a:t>
            </a:r>
            <a:r>
              <a:rPr lang="en-US" sz="4000" dirty="0"/>
              <a:t> right first deletion</a:t>
            </a:r>
            <a:endParaRPr lang="th-TH" sz="4000" dirty="0"/>
          </a:p>
        </p:txBody>
      </p:sp>
    </p:spTree>
    <p:extLst>
      <p:ext uri="{BB962C8B-B14F-4D97-AF65-F5344CB8AC3E}">
        <p14:creationId xmlns:p14="http://schemas.microsoft.com/office/powerpoint/2010/main" val="16629011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9DA34-329E-F912-732F-ABF14517C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Delete_left_first</a:t>
            </a:r>
            <a:r>
              <a:rPr lang="en-US" dirty="0"/>
              <a:t>(node)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AF4C64-92C1-9BAD-5F7E-D2C1F666C1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- replace deleted node with left child node </a:t>
            </a:r>
          </a:p>
          <a:p>
            <a:r>
              <a:rPr lang="en-US" sz="4000" dirty="0"/>
              <a:t>- if left child node is null replace with right child node </a:t>
            </a:r>
          </a:p>
          <a:p>
            <a:r>
              <a:rPr lang="en-US" sz="4000" dirty="0"/>
              <a:t>- if both of children are null just delete node</a:t>
            </a:r>
          </a:p>
          <a:p>
            <a:r>
              <a:rPr lang="en-US" sz="4000" dirty="0"/>
              <a:t>- repeat this process for selected child node until found null</a:t>
            </a:r>
            <a:endParaRPr lang="th-TH" sz="4000" dirty="0"/>
          </a:p>
        </p:txBody>
      </p:sp>
    </p:spTree>
    <p:extLst>
      <p:ext uri="{BB962C8B-B14F-4D97-AF65-F5344CB8AC3E}">
        <p14:creationId xmlns:p14="http://schemas.microsoft.com/office/powerpoint/2010/main" val="30254774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9DA34-329E-F912-732F-ABF14517C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Delete_left_first</a:t>
            </a:r>
            <a:r>
              <a:rPr lang="en-US" dirty="0"/>
              <a:t>(node)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AF4C64-92C1-9BAD-5F7E-D2C1F666C1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- </a:t>
            </a:r>
            <a:r>
              <a:rPr lang="th-TH" sz="4000" dirty="0"/>
              <a:t>เปลี่ยน </a:t>
            </a:r>
            <a:r>
              <a:rPr lang="en-US" sz="4000" dirty="0"/>
              <a:t>node </a:t>
            </a:r>
            <a:r>
              <a:rPr lang="th-TH" sz="4000" dirty="0"/>
              <a:t>ที่โดนลบด้วย </a:t>
            </a:r>
            <a:r>
              <a:rPr lang="en-US" sz="4000" dirty="0"/>
              <a:t>left child</a:t>
            </a:r>
          </a:p>
          <a:p>
            <a:r>
              <a:rPr lang="en-US" sz="4000" dirty="0"/>
              <a:t>- </a:t>
            </a:r>
            <a:r>
              <a:rPr lang="th-TH" sz="4000" dirty="0"/>
              <a:t>ถ้า </a:t>
            </a:r>
            <a:r>
              <a:rPr lang="en-US" sz="4000" dirty="0"/>
              <a:t>left child </a:t>
            </a:r>
            <a:r>
              <a:rPr lang="th-TH" sz="4000" dirty="0"/>
              <a:t>เป็น </a:t>
            </a:r>
            <a:r>
              <a:rPr lang="en-US" sz="4000" dirty="0"/>
              <a:t>null </a:t>
            </a:r>
            <a:r>
              <a:rPr lang="th-TH" sz="4000" dirty="0"/>
              <a:t>ให้ใช้ </a:t>
            </a:r>
            <a:r>
              <a:rPr lang="en-US" sz="4000" dirty="0"/>
              <a:t>right child </a:t>
            </a:r>
            <a:r>
              <a:rPr lang="th-TH" sz="4000" dirty="0"/>
              <a:t>แทน</a:t>
            </a:r>
            <a:endParaRPr lang="en-US" sz="4000" dirty="0"/>
          </a:p>
          <a:p>
            <a:r>
              <a:rPr lang="en-US" sz="4000" dirty="0"/>
              <a:t>- </a:t>
            </a:r>
            <a:r>
              <a:rPr lang="th-TH" sz="4000" dirty="0"/>
              <a:t>หากเป็น </a:t>
            </a:r>
            <a:r>
              <a:rPr lang="en-US" sz="4000" dirty="0"/>
              <a:t>null </a:t>
            </a:r>
            <a:r>
              <a:rPr lang="th-TH" sz="4000" dirty="0"/>
              <a:t>ทั้ง 2 ข้างให้ลบ </a:t>
            </a:r>
            <a:r>
              <a:rPr lang="en-US" sz="4000" dirty="0"/>
              <a:t>node </a:t>
            </a:r>
            <a:r>
              <a:rPr lang="th-TH" sz="4000" dirty="0"/>
              <a:t>นั้นออกได้เลย </a:t>
            </a:r>
            <a:endParaRPr lang="en-US" sz="4000" dirty="0"/>
          </a:p>
          <a:p>
            <a:r>
              <a:rPr lang="en-US" sz="4000" dirty="0"/>
              <a:t>- </a:t>
            </a:r>
            <a:r>
              <a:rPr lang="th-TH" sz="4000" dirty="0"/>
              <a:t>ทำซ้ำใน </a:t>
            </a:r>
            <a:r>
              <a:rPr lang="en-US" sz="4000" dirty="0"/>
              <a:t>child node </a:t>
            </a:r>
            <a:r>
              <a:rPr lang="th-TH" sz="4000" dirty="0"/>
              <a:t>ที่ถูกเลือกจนกระทั้งพบ </a:t>
            </a:r>
            <a:r>
              <a:rPr lang="en-US" sz="4000" dirty="0"/>
              <a:t>null</a:t>
            </a:r>
            <a:endParaRPr lang="th-TH" sz="4000" dirty="0"/>
          </a:p>
        </p:txBody>
      </p:sp>
    </p:spTree>
    <p:extLst>
      <p:ext uri="{BB962C8B-B14F-4D97-AF65-F5344CB8AC3E}">
        <p14:creationId xmlns:p14="http://schemas.microsoft.com/office/powerpoint/2010/main" val="4303474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897DB6-3A0C-FEF8-6109-036B1DCB8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tree</a:t>
            </a:r>
            <a:endParaRPr lang="th-TH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751984F-2CA6-5026-4C06-BA8F6B6DDE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0776" y="1803789"/>
            <a:ext cx="10949311" cy="4353730"/>
          </a:xfrm>
        </p:spPr>
        <p:txBody>
          <a:bodyPr>
            <a:normAutofit/>
          </a:bodyPr>
          <a:lstStyle/>
          <a:p>
            <a:r>
              <a:rPr lang="en-US" sz="4000" dirty="0"/>
              <a:t>Basic </a:t>
            </a:r>
            <a:r>
              <a:rPr lang="en-US" sz="4000" u="sng" dirty="0"/>
              <a:t>non-linear</a:t>
            </a:r>
            <a:r>
              <a:rPr lang="en-US" sz="4000" dirty="0"/>
              <a:t> data structural</a:t>
            </a:r>
          </a:p>
          <a:p>
            <a:r>
              <a:rPr lang="en-US" sz="4000" dirty="0"/>
              <a:t>Tree represents hierarchical structure</a:t>
            </a:r>
          </a:p>
          <a:p>
            <a:r>
              <a:rPr lang="en-US" sz="4000" dirty="0"/>
              <a:t>Each element contain data and several </a:t>
            </a:r>
            <a:r>
              <a:rPr lang="en-US" sz="4000" u="sng" dirty="0"/>
              <a:t>paths</a:t>
            </a:r>
            <a:r>
              <a:rPr lang="en-US" sz="4000" dirty="0"/>
              <a:t> to another </a:t>
            </a:r>
            <a:r>
              <a:rPr lang="en-US" sz="4000" u="sng" dirty="0"/>
              <a:t>members</a:t>
            </a:r>
          </a:p>
          <a:p>
            <a:r>
              <a:rPr lang="th-TH" sz="4000" dirty="0"/>
              <a:t>เป็น </a:t>
            </a:r>
            <a:r>
              <a:rPr lang="en-US" sz="4000" dirty="0"/>
              <a:t>structure </a:t>
            </a:r>
            <a:r>
              <a:rPr lang="th-TH" sz="4000" dirty="0"/>
              <a:t>พื้นฐานแบบ </a:t>
            </a:r>
            <a:r>
              <a:rPr lang="en-US" sz="4000" u="sng" dirty="0"/>
              <a:t>non-linear</a:t>
            </a:r>
            <a:endParaRPr lang="th-TH" sz="4000" u="sng" dirty="0"/>
          </a:p>
          <a:p>
            <a:r>
              <a:rPr lang="th-TH" sz="4000" dirty="0"/>
              <a:t>มีการเข้าถึงแบบเป็นชั้น </a:t>
            </a:r>
            <a:r>
              <a:rPr lang="en-US" sz="4000" dirty="0"/>
              <a:t>(hierarchy)</a:t>
            </a:r>
          </a:p>
          <a:p>
            <a:r>
              <a:rPr lang="th-TH" sz="4000" dirty="0"/>
              <a:t>สมาชิกแต่ละตัวจะเก็บ </a:t>
            </a:r>
            <a:r>
              <a:rPr lang="en-US" sz="4000" dirty="0"/>
              <a:t>data </a:t>
            </a:r>
            <a:r>
              <a:rPr lang="th-TH" sz="4000" dirty="0"/>
              <a:t>และ เส้นทางไปยัง สมาชิกตัวต่อไป </a:t>
            </a:r>
            <a:r>
              <a:rPr lang="en-US" sz="4000" dirty="0"/>
              <a:t>(</a:t>
            </a:r>
            <a:r>
              <a:rPr lang="th-TH" sz="4000" dirty="0"/>
              <a:t>มีได้หลายตัว</a:t>
            </a:r>
            <a:r>
              <a:rPr lang="en-US" sz="4000" dirty="0"/>
              <a:t>)</a:t>
            </a:r>
          </a:p>
          <a:p>
            <a:endParaRPr lang="en-US" sz="4000" dirty="0"/>
          </a:p>
          <a:p>
            <a:endParaRPr lang="th-TH" sz="4000" u="sng" dirty="0"/>
          </a:p>
        </p:txBody>
      </p:sp>
    </p:spTree>
    <p:extLst>
      <p:ext uri="{BB962C8B-B14F-4D97-AF65-F5344CB8AC3E}">
        <p14:creationId xmlns:p14="http://schemas.microsoft.com/office/powerpoint/2010/main" val="1017800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E39A0-6C95-270C-B2B4-E92ABF3A27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Delete_left_first</a:t>
            </a:r>
            <a:r>
              <a:rPr lang="en-US" dirty="0"/>
              <a:t> example</a:t>
            </a:r>
            <a:endParaRPr lang="th-TH" dirty="0"/>
          </a:p>
        </p:txBody>
      </p:sp>
      <p:pic>
        <p:nvPicPr>
          <p:cNvPr id="8" name="Content Placeholder 7" descr="A picture containing text, pool ball&#10;&#10;Description automatically generated">
            <a:extLst>
              <a:ext uri="{FF2B5EF4-FFF2-40B4-BE49-F238E27FC236}">
                <a16:creationId xmlns:a16="http://schemas.microsoft.com/office/drawing/2014/main" id="{DAE2E7AE-0F77-78D6-F6B0-DCC11CD59FAA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574" y="2838450"/>
            <a:ext cx="4241798" cy="2490083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3F0969A-B6C2-F4F4-1D5F-2A78E6EB7525}"/>
              </a:ext>
            </a:extLst>
          </p:cNvPr>
          <p:cNvCxnSpPr>
            <a:cxnSpLocks/>
          </p:cNvCxnSpPr>
          <p:nvPr/>
        </p:nvCxnSpPr>
        <p:spPr>
          <a:xfrm flipH="1">
            <a:off x="3886200" y="3055709"/>
            <a:ext cx="323850" cy="42154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B1924AB-7102-60FA-114C-A2F7EE02EBA2}"/>
              </a:ext>
            </a:extLst>
          </p:cNvPr>
          <p:cNvSpPr txBox="1"/>
          <p:nvPr/>
        </p:nvSpPr>
        <p:spPr>
          <a:xfrm>
            <a:off x="3255718" y="2532489"/>
            <a:ext cx="18726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Delete H node</a:t>
            </a:r>
            <a:endParaRPr lang="th-TH" sz="2800" b="1" dirty="0"/>
          </a:p>
        </p:txBody>
      </p:sp>
      <p:pic>
        <p:nvPicPr>
          <p:cNvPr id="13" name="Content Placeholder 4" descr="A picture containing text, pool ball, typewriter&#10;&#10;Description automatically generated">
            <a:extLst>
              <a:ext uri="{FF2B5EF4-FFF2-40B4-BE49-F238E27FC236}">
                <a16:creationId xmlns:a16="http://schemas.microsoft.com/office/drawing/2014/main" id="{2DCC96BD-B876-0C4E-86F4-69F5B0633E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1679" y="2532489"/>
            <a:ext cx="4705747" cy="2796044"/>
          </a:xfrm>
          <a:prstGeom prst="rect">
            <a:avLst/>
          </a:prstGeom>
        </p:spPr>
      </p:pic>
      <p:sp>
        <p:nvSpPr>
          <p:cNvPr id="14" name="Arrow: Right 13">
            <a:extLst>
              <a:ext uri="{FF2B5EF4-FFF2-40B4-BE49-F238E27FC236}">
                <a16:creationId xmlns:a16="http://schemas.microsoft.com/office/drawing/2014/main" id="{BB9C0624-85E7-9D09-0792-257AB4FA54E2}"/>
              </a:ext>
            </a:extLst>
          </p:cNvPr>
          <p:cNvSpPr/>
          <p:nvPr/>
        </p:nvSpPr>
        <p:spPr>
          <a:xfrm>
            <a:off x="5360322" y="3686175"/>
            <a:ext cx="981075" cy="62865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7520145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5FDE6-2649-7F1F-88F4-DC52C3F931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Replace</a:t>
            </a:r>
            <a:endParaRPr lang="th-TH" dirty="0"/>
          </a:p>
        </p:txBody>
      </p:sp>
      <p:pic>
        <p:nvPicPr>
          <p:cNvPr id="4" name="Content Placeholder 4" descr="A picture containing text, pool ball, typewriter&#10;&#10;Description automatically generated">
            <a:extLst>
              <a:ext uri="{FF2B5EF4-FFF2-40B4-BE49-F238E27FC236}">
                <a16:creationId xmlns:a16="http://schemas.microsoft.com/office/drawing/2014/main" id="{97506657-67FC-5F3D-B027-5AAAA262A3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245" y="1819275"/>
            <a:ext cx="3238179" cy="1924050"/>
          </a:xfrm>
          <a:prstGeom prst="rect">
            <a:avLst/>
          </a:prstGeom>
        </p:spPr>
      </p:pic>
      <p:pic>
        <p:nvPicPr>
          <p:cNvPr id="6" name="Picture 5" descr="A picture containing text, pool ball&#10;&#10;Description automatically generated">
            <a:extLst>
              <a:ext uri="{FF2B5EF4-FFF2-40B4-BE49-F238E27FC236}">
                <a16:creationId xmlns:a16="http://schemas.microsoft.com/office/drawing/2014/main" id="{3FADC4DF-BFC1-D8A0-C4E1-E8C2C40F82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230" y="4156235"/>
            <a:ext cx="3246194" cy="1928812"/>
          </a:xfrm>
          <a:prstGeom prst="rect">
            <a:avLst/>
          </a:prstGeom>
        </p:spPr>
      </p:pic>
      <p:pic>
        <p:nvPicPr>
          <p:cNvPr id="8" name="Picture 7" descr="A picture containing text, pool ball, typewriter&#10;&#10;Description automatically generated">
            <a:extLst>
              <a:ext uri="{FF2B5EF4-FFF2-40B4-BE49-F238E27FC236}">
                <a16:creationId xmlns:a16="http://schemas.microsoft.com/office/drawing/2014/main" id="{3B05008C-15DE-CA13-6F23-4D3AA220CE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7713" y="4156234"/>
            <a:ext cx="3246196" cy="1928813"/>
          </a:xfrm>
          <a:prstGeom prst="rect">
            <a:avLst/>
          </a:prstGeom>
        </p:spPr>
      </p:pic>
      <p:pic>
        <p:nvPicPr>
          <p:cNvPr id="10" name="Picture 9" descr="A picture containing text, pool ball, typewriter&#10;&#10;Description automatically generated">
            <a:extLst>
              <a:ext uri="{FF2B5EF4-FFF2-40B4-BE49-F238E27FC236}">
                <a16:creationId xmlns:a16="http://schemas.microsoft.com/office/drawing/2014/main" id="{5FC08443-4C68-86EA-E1C0-B63ADE7D061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5484" y="4156233"/>
            <a:ext cx="3246196" cy="1928814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BBBB91A-E23D-5A6E-0FE1-D90931E80A4F}"/>
              </a:ext>
            </a:extLst>
          </p:cNvPr>
          <p:cNvCxnSpPr>
            <a:stCxn id="6" idx="3"/>
            <a:endCxn id="8" idx="1"/>
          </p:cNvCxnSpPr>
          <p:nvPr/>
        </p:nvCxnSpPr>
        <p:spPr>
          <a:xfrm>
            <a:off x="3943424" y="5120641"/>
            <a:ext cx="614289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39F84B0-69B1-41F0-FB9D-1B968D168475}"/>
              </a:ext>
            </a:extLst>
          </p:cNvPr>
          <p:cNvCxnSpPr>
            <a:stCxn id="8" idx="3"/>
            <a:endCxn id="10" idx="1"/>
          </p:cNvCxnSpPr>
          <p:nvPr/>
        </p:nvCxnSpPr>
        <p:spPr>
          <a:xfrm flipV="1">
            <a:off x="7803909" y="5120640"/>
            <a:ext cx="521575" cy="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BA6B78D-210A-F4B6-CA27-2A99E2D11F69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 flipH="1">
            <a:off x="2320327" y="3743325"/>
            <a:ext cx="4008" cy="41291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1577D9C-79A9-36BA-DA08-29DFD23B3131}"/>
              </a:ext>
            </a:extLst>
          </p:cNvPr>
          <p:cNvCxnSpPr/>
          <p:nvPr/>
        </p:nvCxnSpPr>
        <p:spPr>
          <a:xfrm flipV="1">
            <a:off x="2590800" y="2495550"/>
            <a:ext cx="266700" cy="28575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C658A3D-A2EF-F348-F69D-89C38BE140C7}"/>
              </a:ext>
            </a:extLst>
          </p:cNvPr>
          <p:cNvCxnSpPr>
            <a:cxnSpLocks/>
          </p:cNvCxnSpPr>
          <p:nvPr/>
        </p:nvCxnSpPr>
        <p:spPr>
          <a:xfrm flipV="1">
            <a:off x="2400300" y="5381625"/>
            <a:ext cx="99733" cy="28575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8167EE67-F632-7C2F-482D-7B6CB262BB85}"/>
              </a:ext>
            </a:extLst>
          </p:cNvPr>
          <p:cNvCxnSpPr>
            <a:cxnSpLocks/>
          </p:cNvCxnSpPr>
          <p:nvPr/>
        </p:nvCxnSpPr>
        <p:spPr>
          <a:xfrm flipV="1">
            <a:off x="6148227" y="5607369"/>
            <a:ext cx="447675" cy="5143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17DA111-AD66-21F7-5A36-EBA847470F5D}"/>
              </a:ext>
            </a:extLst>
          </p:cNvPr>
          <p:cNvCxnSpPr>
            <a:cxnSpLocks/>
          </p:cNvCxnSpPr>
          <p:nvPr/>
        </p:nvCxnSpPr>
        <p:spPr>
          <a:xfrm flipH="1" flipV="1">
            <a:off x="6157752" y="5667375"/>
            <a:ext cx="476250" cy="42434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43613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F774F-8944-9CF2-66EB-21F69DF44F6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82905" y="211138"/>
            <a:ext cx="1464945" cy="679450"/>
          </a:xfrm>
        </p:spPr>
        <p:txBody>
          <a:bodyPr>
            <a:normAutofit fontScale="90000"/>
          </a:bodyPr>
          <a:lstStyle/>
          <a:p>
            <a:r>
              <a:rPr lang="en-US" dirty="0"/>
              <a:t>code</a:t>
            </a:r>
            <a:endParaRPr lang="th-T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07D50D-DC08-8810-726C-71C74CAAE4EC}"/>
              </a:ext>
            </a:extLst>
          </p:cNvPr>
          <p:cNvSpPr txBox="1"/>
          <p:nvPr/>
        </p:nvSpPr>
        <p:spPr>
          <a:xfrm>
            <a:off x="1925955" y="277813"/>
            <a:ext cx="9408795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delete_left_first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b="0" dirty="0" err="1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target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b="0" dirty="0" err="1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parent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bool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from_left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target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!=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target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-&gt;left !=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replace with left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ndoe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target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-&gt;data = (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target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-&gt;left)-&gt;data;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parent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target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target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target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-&gt;left;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b="0" dirty="0" err="1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from_left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target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-&gt;right !=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replace with right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ndoe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target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-&gt;data = (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target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-&gt;right)-&gt;data;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parent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target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target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target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-&gt;right;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b="0" dirty="0" err="1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from_left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 delete node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from_left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parent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-&gt;left =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          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parent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-&gt;right =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          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target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27475241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006EDC-FB86-F08A-7413-22AF657C2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  <a:endParaRPr lang="th-T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12F70E-EFEF-095D-0829-7351AD2F376F}"/>
              </a:ext>
            </a:extLst>
          </p:cNvPr>
          <p:cNvSpPr txBox="1"/>
          <p:nvPr/>
        </p:nvSpPr>
        <p:spPr>
          <a:xfrm>
            <a:off x="3354705" y="242156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delete_left_first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(root-&gt;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right,root,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42623E-1B81-AEC9-963B-08CC03A42A08}"/>
              </a:ext>
            </a:extLst>
          </p:cNvPr>
          <p:cNvSpPr txBox="1"/>
          <p:nvPr/>
        </p:nvSpPr>
        <p:spPr>
          <a:xfrm>
            <a:off x="304802" y="3634621"/>
            <a:ext cx="3438524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BR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______A______</a:t>
            </a:r>
          </a:p>
          <a:p>
            <a:r>
              <a:rPr lang="pt-B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/             \</a:t>
            </a:r>
          </a:p>
          <a:p>
            <a:r>
              <a:rPr lang="pt-B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__B__           __H__</a:t>
            </a:r>
          </a:p>
          <a:p>
            <a:r>
              <a:rPr lang="pt-B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/     \         /     \</a:t>
            </a:r>
          </a:p>
          <a:p>
            <a:r>
              <a:rPr lang="pt-B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C       D       G       I</a:t>
            </a:r>
          </a:p>
          <a:p>
            <a:r>
              <a:rPr lang="pt-B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/ \     / \     / \     / \</a:t>
            </a:r>
          </a:p>
          <a:p>
            <a:r>
              <a:rPr lang="pt-B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l   M   E   M   O   F   J   K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BDDAC73-1C36-B8FB-A28C-8611DA7D736E}"/>
              </a:ext>
            </a:extLst>
          </p:cNvPr>
          <p:cNvCxnSpPr>
            <a:cxnSpLocks/>
          </p:cNvCxnSpPr>
          <p:nvPr/>
        </p:nvCxnSpPr>
        <p:spPr>
          <a:xfrm flipH="1">
            <a:off x="2921047" y="3990975"/>
            <a:ext cx="514350" cy="40567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0224FFE-B716-6497-4264-C5124FDD9220}"/>
              </a:ext>
            </a:extLst>
          </p:cNvPr>
          <p:cNvSpPr txBox="1"/>
          <p:nvPr/>
        </p:nvSpPr>
        <p:spPr>
          <a:xfrm>
            <a:off x="2717893" y="3587352"/>
            <a:ext cx="14350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Delete this</a:t>
            </a:r>
            <a:endParaRPr lang="th-TH" sz="28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FF4971B-C391-1C78-4EFC-A4EE0065C298}"/>
              </a:ext>
            </a:extLst>
          </p:cNvPr>
          <p:cNvSpPr txBox="1"/>
          <p:nvPr/>
        </p:nvSpPr>
        <p:spPr>
          <a:xfrm>
            <a:off x="3638550" y="3142179"/>
            <a:ext cx="386715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BR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pt-BR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______A______</a:t>
            </a:r>
          </a:p>
          <a:p>
            <a:r>
              <a:rPr lang="pt-B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/             \</a:t>
            </a:r>
          </a:p>
          <a:p>
            <a:r>
              <a:rPr lang="pt-B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__B__           __G__</a:t>
            </a:r>
          </a:p>
          <a:p>
            <a:r>
              <a:rPr lang="pt-B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/     \         /     \</a:t>
            </a:r>
          </a:p>
          <a:p>
            <a:r>
              <a:rPr lang="pt-B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C       D       O       I</a:t>
            </a:r>
          </a:p>
          <a:p>
            <a:r>
              <a:rPr lang="pt-B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/ \     / \       \     / \</a:t>
            </a:r>
          </a:p>
          <a:p>
            <a:r>
              <a:rPr lang="pt-B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l   M   E   M       F   J   K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03F8A81-61FF-A133-43CE-18AAA23F5D1B}"/>
              </a:ext>
            </a:extLst>
          </p:cNvPr>
          <p:cNvSpPr txBox="1"/>
          <p:nvPr/>
        </p:nvSpPr>
        <p:spPr>
          <a:xfrm>
            <a:off x="7708853" y="3365598"/>
            <a:ext cx="4145280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BR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______B______</a:t>
            </a:r>
          </a:p>
          <a:p>
            <a:r>
              <a:rPr lang="pt-B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/             \</a:t>
            </a:r>
          </a:p>
          <a:p>
            <a:r>
              <a:rPr lang="pt-B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__C__           __G__</a:t>
            </a:r>
          </a:p>
          <a:p>
            <a:r>
              <a:rPr lang="pt-B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/     \         /     \</a:t>
            </a:r>
          </a:p>
          <a:p>
            <a:r>
              <a:rPr lang="pt-B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l       D       O       I</a:t>
            </a:r>
          </a:p>
          <a:p>
            <a:r>
              <a:rPr lang="pt-B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\     / \       \     / \</a:t>
            </a:r>
          </a:p>
          <a:p>
            <a:r>
              <a:rPr lang="pt-B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M   E   M       F   J   K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259EBA8-760E-F44E-AF68-EA9482BD6A6E}"/>
              </a:ext>
            </a:extLst>
          </p:cNvPr>
          <p:cNvSpPr txBox="1"/>
          <p:nvPr/>
        </p:nvSpPr>
        <p:spPr>
          <a:xfrm>
            <a:off x="6178667" y="2880569"/>
            <a:ext cx="14350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Delete this</a:t>
            </a:r>
            <a:endParaRPr lang="th-TH" sz="2800" b="1" dirty="0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C6518102-B60F-2099-C81B-1529015E2B13}"/>
              </a:ext>
            </a:extLst>
          </p:cNvPr>
          <p:cNvCxnSpPr>
            <a:cxnSpLocks/>
          </p:cNvCxnSpPr>
          <p:nvPr/>
        </p:nvCxnSpPr>
        <p:spPr>
          <a:xfrm flipH="1">
            <a:off x="5696089" y="3317410"/>
            <a:ext cx="514350" cy="40567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E8B5C5C-840F-6B93-661F-07D5AC117614}"/>
              </a:ext>
            </a:extLst>
          </p:cNvPr>
          <p:cNvSpPr txBox="1"/>
          <p:nvPr/>
        </p:nvSpPr>
        <p:spPr>
          <a:xfrm>
            <a:off x="8112242" y="3132744"/>
            <a:ext cx="38671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delete_left_first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(root);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4BC0151-F195-DDB5-3C20-434AD63D7DC4}"/>
              </a:ext>
            </a:extLst>
          </p:cNvPr>
          <p:cNvSpPr txBox="1"/>
          <p:nvPr/>
        </p:nvSpPr>
        <p:spPr>
          <a:xfrm>
            <a:off x="1552191" y="3317410"/>
            <a:ext cx="8963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/>
              <a:t>original</a:t>
            </a:r>
            <a:endParaRPr lang="th-TH" sz="2400" b="1" dirty="0"/>
          </a:p>
        </p:txBody>
      </p:sp>
    </p:spTree>
    <p:extLst>
      <p:ext uri="{BB962C8B-B14F-4D97-AF65-F5344CB8AC3E}">
        <p14:creationId xmlns:p14="http://schemas.microsoft.com/office/powerpoint/2010/main" val="359046397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9DA34-329E-F912-732F-ABF14517C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Delete_right_first</a:t>
            </a:r>
            <a:r>
              <a:rPr lang="en-US" dirty="0"/>
              <a:t>(node) same as left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AF4C64-92C1-9BAD-5F7E-D2C1F666C1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5805" y="1950631"/>
            <a:ext cx="6608445" cy="4023360"/>
          </a:xfrm>
        </p:spPr>
        <p:txBody>
          <a:bodyPr>
            <a:normAutofit/>
          </a:bodyPr>
          <a:lstStyle/>
          <a:p>
            <a:r>
              <a:rPr lang="en-US" sz="4000" dirty="0"/>
              <a:t>- same as left first but change priority to right first</a:t>
            </a:r>
          </a:p>
          <a:p>
            <a:r>
              <a:rPr lang="en-US" sz="4000" dirty="0"/>
              <a:t>- </a:t>
            </a:r>
            <a:r>
              <a:rPr lang="th-TH" sz="4000" dirty="0"/>
              <a:t>เหมือนกันกับ </a:t>
            </a:r>
            <a:r>
              <a:rPr lang="en-US" sz="4000" dirty="0"/>
              <a:t>left first </a:t>
            </a:r>
            <a:r>
              <a:rPr lang="th-TH" sz="4000" dirty="0"/>
              <a:t>แต่เปลี่ยนความสำคัญ </a:t>
            </a:r>
            <a:r>
              <a:rPr lang="en-US" sz="4000" dirty="0"/>
              <a:t>(</a:t>
            </a:r>
            <a:r>
              <a:rPr lang="en-US" sz="4000" dirty="0" err="1"/>
              <a:t>piority</a:t>
            </a:r>
            <a:r>
              <a:rPr lang="en-US" sz="4000" dirty="0"/>
              <a:t>) </a:t>
            </a:r>
            <a:r>
              <a:rPr lang="th-TH" sz="4000" dirty="0"/>
              <a:t>เป็นด้านขวาก่อน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BB7A192-E4F2-8DA6-A31C-883ABCD8CE13}"/>
              </a:ext>
            </a:extLst>
          </p:cNvPr>
          <p:cNvSpPr txBox="1"/>
          <p:nvPr/>
        </p:nvSpPr>
        <p:spPr>
          <a:xfrm>
            <a:off x="0" y="4729625"/>
            <a:ext cx="60960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delete_right_first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(root-&gt;left);</a:t>
            </a: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print_tree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(root);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3F397B2-0E47-B2C7-6368-E070B1D3DA52}"/>
              </a:ext>
            </a:extLst>
          </p:cNvPr>
          <p:cNvSpPr txBox="1"/>
          <p:nvPr/>
        </p:nvSpPr>
        <p:spPr>
          <a:xfrm>
            <a:off x="7677151" y="1737360"/>
            <a:ext cx="4088130" cy="42780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BR" sz="1600" dirty="0">
              <a:latin typeface="Consolas" panose="020B0609020204030204" pitchFamily="49" charset="0"/>
            </a:endParaRPr>
          </a:p>
          <a:p>
            <a:r>
              <a:rPr lang="pt-BR" sz="1600" dirty="0">
                <a:latin typeface="Consolas" panose="020B0609020204030204" pitchFamily="49" charset="0"/>
              </a:rPr>
              <a:t>          ______B______</a:t>
            </a:r>
          </a:p>
          <a:p>
            <a:r>
              <a:rPr lang="pt-BR" sz="1600" dirty="0">
                <a:latin typeface="Consolas" panose="020B0609020204030204" pitchFamily="49" charset="0"/>
              </a:rPr>
              <a:t>         /             \</a:t>
            </a:r>
          </a:p>
          <a:p>
            <a:r>
              <a:rPr lang="pt-BR" sz="1600" dirty="0">
                <a:latin typeface="Consolas" panose="020B0609020204030204" pitchFamily="49" charset="0"/>
              </a:rPr>
              <a:t>      __C__           __G__</a:t>
            </a:r>
          </a:p>
          <a:p>
            <a:r>
              <a:rPr lang="pt-BR" sz="1600" dirty="0">
                <a:latin typeface="Consolas" panose="020B0609020204030204" pitchFamily="49" charset="0"/>
              </a:rPr>
              <a:t>     /     \         /     \</a:t>
            </a:r>
          </a:p>
          <a:p>
            <a:r>
              <a:rPr lang="pt-BR" sz="1600" dirty="0">
                <a:latin typeface="Consolas" panose="020B0609020204030204" pitchFamily="49" charset="0"/>
              </a:rPr>
              <a:t>    l       D       O       I</a:t>
            </a:r>
          </a:p>
          <a:p>
            <a:r>
              <a:rPr lang="pt-BR" sz="1600" dirty="0">
                <a:latin typeface="Consolas" panose="020B0609020204030204" pitchFamily="49" charset="0"/>
              </a:rPr>
              <a:t>     \     / \       \     / \</a:t>
            </a:r>
          </a:p>
          <a:p>
            <a:r>
              <a:rPr lang="pt-BR" sz="1600" dirty="0">
                <a:latin typeface="Consolas" panose="020B0609020204030204" pitchFamily="49" charset="0"/>
              </a:rPr>
              <a:t>      M   E   M       F   J   K</a:t>
            </a:r>
          </a:p>
          <a:p>
            <a:endParaRPr lang="pt-BR" sz="1600" dirty="0">
              <a:latin typeface="Consolas" panose="020B0609020204030204" pitchFamily="49" charset="0"/>
            </a:endParaRPr>
          </a:p>
          <a:p>
            <a:endParaRPr lang="pt-BR" sz="1600" dirty="0">
              <a:latin typeface="Consolas" panose="020B0609020204030204" pitchFamily="49" charset="0"/>
            </a:endParaRPr>
          </a:p>
          <a:p>
            <a:r>
              <a:rPr lang="pt-BR" sz="1600" dirty="0">
                <a:latin typeface="Consolas" panose="020B0609020204030204" pitchFamily="49" charset="0"/>
              </a:rPr>
              <a:t>          ______B______</a:t>
            </a:r>
          </a:p>
          <a:p>
            <a:r>
              <a:rPr lang="pt-BR" sz="1600" dirty="0">
                <a:latin typeface="Consolas" panose="020B0609020204030204" pitchFamily="49" charset="0"/>
              </a:rPr>
              <a:t>         /             \</a:t>
            </a:r>
          </a:p>
          <a:p>
            <a:r>
              <a:rPr lang="pt-BR" sz="1600" dirty="0">
                <a:latin typeface="Consolas" panose="020B0609020204030204" pitchFamily="49" charset="0"/>
              </a:rPr>
              <a:t>      __D__           __G__</a:t>
            </a:r>
          </a:p>
          <a:p>
            <a:r>
              <a:rPr lang="pt-BR" sz="1600" dirty="0">
                <a:latin typeface="Consolas" panose="020B0609020204030204" pitchFamily="49" charset="0"/>
              </a:rPr>
              <a:t>     /     \         /     \</a:t>
            </a:r>
          </a:p>
          <a:p>
            <a:r>
              <a:rPr lang="pt-BR" sz="1600" dirty="0">
                <a:latin typeface="Consolas" panose="020B0609020204030204" pitchFamily="49" charset="0"/>
              </a:rPr>
              <a:t>    l       M       O       I</a:t>
            </a:r>
          </a:p>
          <a:p>
            <a:r>
              <a:rPr lang="pt-BR" sz="1600" dirty="0">
                <a:latin typeface="Consolas" panose="020B0609020204030204" pitchFamily="49" charset="0"/>
              </a:rPr>
              <a:t>     \     /         \     / \</a:t>
            </a:r>
          </a:p>
          <a:p>
            <a:r>
              <a:rPr lang="pt-BR" sz="1600" dirty="0">
                <a:latin typeface="Consolas" panose="020B0609020204030204" pitchFamily="49" charset="0"/>
              </a:rPr>
              <a:t>      M   E           F   J   K </a:t>
            </a:r>
          </a:p>
        </p:txBody>
      </p:sp>
    </p:spTree>
    <p:extLst>
      <p:ext uri="{BB962C8B-B14F-4D97-AF65-F5344CB8AC3E}">
        <p14:creationId xmlns:p14="http://schemas.microsoft.com/office/powerpoint/2010/main" val="29362400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5B051F-08A4-2920-3131-5AD821671D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Traversal</a:t>
            </a:r>
            <a:endParaRPr lang="th-TH" dirty="0"/>
          </a:p>
        </p:txBody>
      </p:sp>
      <p:pic>
        <p:nvPicPr>
          <p:cNvPr id="9" name="Content Placeholder 8" descr="A picture containing text, pool ball&#10;&#10;Description automatically generated">
            <a:extLst>
              <a:ext uri="{FF2B5EF4-FFF2-40B4-BE49-F238E27FC236}">
                <a16:creationId xmlns:a16="http://schemas.microsoft.com/office/drawing/2014/main" id="{5247242F-3A4B-3050-4679-60016523F9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8009" y="2175722"/>
            <a:ext cx="4018822" cy="2387890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1F412D2-5DFD-47ED-9357-61BAB6DDE099}"/>
              </a:ext>
            </a:extLst>
          </p:cNvPr>
          <p:cNvSpPr txBox="1"/>
          <p:nvPr/>
        </p:nvSpPr>
        <p:spPr>
          <a:xfrm>
            <a:off x="610718" y="1971049"/>
            <a:ext cx="719104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4000" dirty="0"/>
              <a:t>There are several way to one-way traverse (discovery) in tree (unlike linear structure such as linked list or array)</a:t>
            </a:r>
          </a:p>
          <a:p>
            <a:pPr marL="285750" indent="-285750">
              <a:buFontTx/>
              <a:buChar char="-"/>
            </a:pPr>
            <a:endParaRPr lang="en-US" sz="4000" dirty="0"/>
          </a:p>
          <a:p>
            <a:pPr marL="285750" indent="-285750">
              <a:buFontTx/>
              <a:buChar char="-"/>
            </a:pPr>
            <a:r>
              <a:rPr lang="th-TH" sz="4000" dirty="0"/>
              <a:t>มากกว่า 1 วิธีในการท่องไปใน </a:t>
            </a:r>
            <a:r>
              <a:rPr lang="en-US" sz="4000" dirty="0"/>
              <a:t>structure </a:t>
            </a:r>
            <a:r>
              <a:rPr lang="th-TH" sz="4000" dirty="0"/>
              <a:t>แบบ </a:t>
            </a:r>
            <a:r>
              <a:rPr lang="en-US" sz="4000" dirty="0"/>
              <a:t>tree (</a:t>
            </a:r>
            <a:r>
              <a:rPr lang="th-TH" sz="4000" dirty="0"/>
              <a:t>ไม่เหมือนใน </a:t>
            </a:r>
            <a:r>
              <a:rPr lang="en-US" sz="4000" dirty="0"/>
              <a:t>linear structure </a:t>
            </a:r>
            <a:r>
              <a:rPr lang="th-TH" sz="4000" dirty="0"/>
              <a:t>เช่น </a:t>
            </a:r>
            <a:r>
              <a:rPr lang="en-US" sz="4000" dirty="0"/>
              <a:t>linked list or array)</a:t>
            </a:r>
            <a:endParaRPr lang="th-TH" sz="4000" dirty="0"/>
          </a:p>
        </p:txBody>
      </p:sp>
    </p:spTree>
    <p:extLst>
      <p:ext uri="{BB962C8B-B14F-4D97-AF65-F5344CB8AC3E}">
        <p14:creationId xmlns:p14="http://schemas.microsoft.com/office/powerpoint/2010/main" val="402209684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5B051F-08A4-2920-3131-5AD821671D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Traversal (example)</a:t>
            </a:r>
            <a:endParaRPr lang="th-TH" dirty="0"/>
          </a:p>
        </p:txBody>
      </p:sp>
      <p:pic>
        <p:nvPicPr>
          <p:cNvPr id="9" name="Content Placeholder 8" descr="A picture containing text, pool ball&#10;&#10;Description automatically generated">
            <a:extLst>
              <a:ext uri="{FF2B5EF4-FFF2-40B4-BE49-F238E27FC236}">
                <a16:creationId xmlns:a16="http://schemas.microsoft.com/office/drawing/2014/main" id="{5247242F-3A4B-3050-4679-60016523F9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0457" y="1867391"/>
            <a:ext cx="5475223" cy="325325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BDCD616-5C58-DB5F-CEA4-10A8CA656905}"/>
              </a:ext>
            </a:extLst>
          </p:cNvPr>
          <p:cNvSpPr txBox="1"/>
          <p:nvPr/>
        </p:nvSpPr>
        <p:spPr>
          <a:xfrm>
            <a:off x="1097280" y="1867391"/>
            <a:ext cx="3456395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rgbClr val="FF0000"/>
                </a:solidFill>
              </a:rPr>
              <a:t>Left first traverse </a:t>
            </a:r>
          </a:p>
          <a:p>
            <a:r>
              <a:rPr lang="en-US" sz="4400" dirty="0"/>
              <a:t>or </a:t>
            </a:r>
          </a:p>
          <a:p>
            <a:r>
              <a:rPr lang="en-US" sz="4400" b="1" dirty="0">
                <a:solidFill>
                  <a:srgbClr val="000CF6"/>
                </a:solidFill>
              </a:rPr>
              <a:t>Right first traverse</a:t>
            </a:r>
            <a:endParaRPr lang="th-TH" sz="4400" b="1" dirty="0">
              <a:solidFill>
                <a:srgbClr val="000CF6"/>
              </a:solidFill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1C30158-7AAC-A05F-7658-0B85DDE62718}"/>
              </a:ext>
            </a:extLst>
          </p:cNvPr>
          <p:cNvCxnSpPr>
            <a:cxnSpLocks/>
          </p:cNvCxnSpPr>
          <p:nvPr/>
        </p:nvCxnSpPr>
        <p:spPr>
          <a:xfrm flipH="1">
            <a:off x="7241936" y="2295645"/>
            <a:ext cx="687897" cy="444617"/>
          </a:xfrm>
          <a:prstGeom prst="straightConnector1">
            <a:avLst/>
          </a:prstGeom>
          <a:ln w="38100">
            <a:solidFill>
              <a:srgbClr val="F6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AC1C7EE-754B-8D29-59A0-667ECA240831}"/>
              </a:ext>
            </a:extLst>
          </p:cNvPr>
          <p:cNvCxnSpPr>
            <a:cxnSpLocks/>
          </p:cNvCxnSpPr>
          <p:nvPr/>
        </p:nvCxnSpPr>
        <p:spPr>
          <a:xfrm flipH="1">
            <a:off x="6409189" y="3222819"/>
            <a:ext cx="243281" cy="271197"/>
          </a:xfrm>
          <a:prstGeom prst="straightConnector1">
            <a:avLst/>
          </a:prstGeom>
          <a:ln w="38100">
            <a:solidFill>
              <a:srgbClr val="F6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3C52763-1D2D-11D0-B8E5-A21B6FDD5A0C}"/>
              </a:ext>
            </a:extLst>
          </p:cNvPr>
          <p:cNvCxnSpPr>
            <a:cxnSpLocks/>
          </p:cNvCxnSpPr>
          <p:nvPr/>
        </p:nvCxnSpPr>
        <p:spPr>
          <a:xfrm flipH="1">
            <a:off x="5922628" y="4086885"/>
            <a:ext cx="100667" cy="310393"/>
          </a:xfrm>
          <a:prstGeom prst="straightConnector1">
            <a:avLst/>
          </a:prstGeom>
          <a:ln w="38100">
            <a:solidFill>
              <a:srgbClr val="F6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2DC898D4-E930-9F25-A026-457DE241704B}"/>
              </a:ext>
            </a:extLst>
          </p:cNvPr>
          <p:cNvSpPr txBox="1"/>
          <p:nvPr/>
        </p:nvSpPr>
        <p:spPr>
          <a:xfrm>
            <a:off x="7946611" y="1605781"/>
            <a:ext cx="3209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1</a:t>
            </a:r>
            <a:endParaRPr lang="th-TH" sz="2800" b="1" dirty="0">
              <a:solidFill>
                <a:srgbClr val="FF0000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54C3C2F-CA56-C490-F3AB-378A56A8271D}"/>
              </a:ext>
            </a:extLst>
          </p:cNvPr>
          <p:cNvSpPr txBox="1"/>
          <p:nvPr/>
        </p:nvSpPr>
        <p:spPr>
          <a:xfrm>
            <a:off x="6569650" y="2478652"/>
            <a:ext cx="3209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2</a:t>
            </a:r>
            <a:endParaRPr lang="th-TH" sz="2800" b="1" dirty="0">
              <a:solidFill>
                <a:srgbClr val="FF000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85A277E-D236-6BB5-594E-695D9B58D679}"/>
              </a:ext>
            </a:extLst>
          </p:cNvPr>
          <p:cNvSpPr txBox="1"/>
          <p:nvPr/>
        </p:nvSpPr>
        <p:spPr>
          <a:xfrm>
            <a:off x="5825252" y="3283163"/>
            <a:ext cx="3209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3</a:t>
            </a:r>
            <a:endParaRPr lang="th-TH" sz="2800" b="1" dirty="0">
              <a:solidFill>
                <a:srgbClr val="FF0000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68513D6-0008-0691-10FC-C5DD3FC021C0}"/>
              </a:ext>
            </a:extLst>
          </p:cNvPr>
          <p:cNvSpPr txBox="1"/>
          <p:nvPr/>
        </p:nvSpPr>
        <p:spPr>
          <a:xfrm>
            <a:off x="5362339" y="4859031"/>
            <a:ext cx="3209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4</a:t>
            </a:r>
            <a:endParaRPr lang="th-TH" sz="2800" b="1" dirty="0">
              <a:solidFill>
                <a:srgbClr val="FF0000"/>
              </a:solidFill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6BAAEAE-30D1-8EF5-0231-C982792E7659}"/>
              </a:ext>
            </a:extLst>
          </p:cNvPr>
          <p:cNvCxnSpPr>
            <a:cxnSpLocks/>
          </p:cNvCxnSpPr>
          <p:nvPr/>
        </p:nvCxnSpPr>
        <p:spPr>
          <a:xfrm>
            <a:off x="8816829" y="2262089"/>
            <a:ext cx="682872" cy="444617"/>
          </a:xfrm>
          <a:prstGeom prst="straightConnector1">
            <a:avLst/>
          </a:prstGeom>
          <a:ln w="38100">
            <a:solidFill>
              <a:srgbClr val="000CF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01CB5035-0265-9C86-0F3A-634A69A95906}"/>
              </a:ext>
            </a:extLst>
          </p:cNvPr>
          <p:cNvCxnSpPr>
            <a:cxnSpLocks/>
          </p:cNvCxnSpPr>
          <p:nvPr/>
        </p:nvCxnSpPr>
        <p:spPr>
          <a:xfrm>
            <a:off x="10083567" y="3222819"/>
            <a:ext cx="303130" cy="321954"/>
          </a:xfrm>
          <a:prstGeom prst="straightConnector1">
            <a:avLst/>
          </a:prstGeom>
          <a:ln w="38100">
            <a:solidFill>
              <a:srgbClr val="000CF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0CCD6EF1-660A-D5FF-BBDB-7A550F92F805}"/>
              </a:ext>
            </a:extLst>
          </p:cNvPr>
          <p:cNvCxnSpPr>
            <a:cxnSpLocks/>
          </p:cNvCxnSpPr>
          <p:nvPr/>
        </p:nvCxnSpPr>
        <p:spPr>
          <a:xfrm>
            <a:off x="10771464" y="4086885"/>
            <a:ext cx="92279" cy="310393"/>
          </a:xfrm>
          <a:prstGeom prst="straightConnector1">
            <a:avLst/>
          </a:prstGeom>
          <a:ln w="38100">
            <a:solidFill>
              <a:srgbClr val="000CF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C51A8714-6DB4-5BE9-72C1-F77DF71498A1}"/>
              </a:ext>
            </a:extLst>
          </p:cNvPr>
          <p:cNvCxnSpPr>
            <a:cxnSpLocks/>
          </p:cNvCxnSpPr>
          <p:nvPr/>
        </p:nvCxnSpPr>
        <p:spPr>
          <a:xfrm>
            <a:off x="6530829" y="4067993"/>
            <a:ext cx="121641" cy="329285"/>
          </a:xfrm>
          <a:prstGeom prst="straightConnector1">
            <a:avLst/>
          </a:prstGeom>
          <a:ln w="38100">
            <a:solidFill>
              <a:srgbClr val="F600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E6A084BF-F1B7-68DA-B55D-CE163B232BC2}"/>
              </a:ext>
            </a:extLst>
          </p:cNvPr>
          <p:cNvCxnSpPr>
            <a:cxnSpLocks/>
          </p:cNvCxnSpPr>
          <p:nvPr/>
        </p:nvCxnSpPr>
        <p:spPr>
          <a:xfrm>
            <a:off x="7323589" y="3214430"/>
            <a:ext cx="279073" cy="316173"/>
          </a:xfrm>
          <a:prstGeom prst="straightConnector1">
            <a:avLst/>
          </a:prstGeom>
          <a:ln w="38100">
            <a:solidFill>
              <a:srgbClr val="F600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308596CF-FB5F-2733-6498-7D1B3B2FC114}"/>
              </a:ext>
            </a:extLst>
          </p:cNvPr>
          <p:cNvCxnSpPr>
            <a:cxnSpLocks/>
          </p:cNvCxnSpPr>
          <p:nvPr/>
        </p:nvCxnSpPr>
        <p:spPr>
          <a:xfrm flipH="1">
            <a:off x="10150679" y="4119383"/>
            <a:ext cx="124506" cy="319840"/>
          </a:xfrm>
          <a:prstGeom prst="straightConnector1">
            <a:avLst/>
          </a:prstGeom>
          <a:ln w="38100">
            <a:solidFill>
              <a:srgbClr val="000CF6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C03A0AD9-A8D2-FA53-0799-94E43BAB98AC}"/>
              </a:ext>
            </a:extLst>
          </p:cNvPr>
          <p:cNvCxnSpPr>
            <a:cxnSpLocks/>
          </p:cNvCxnSpPr>
          <p:nvPr/>
        </p:nvCxnSpPr>
        <p:spPr>
          <a:xfrm flipH="1">
            <a:off x="9158265" y="3214430"/>
            <a:ext cx="262572" cy="316173"/>
          </a:xfrm>
          <a:prstGeom prst="straightConnector1">
            <a:avLst/>
          </a:prstGeom>
          <a:ln w="38100">
            <a:solidFill>
              <a:srgbClr val="000CF6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4F06BDE4-762F-44A2-C8BE-856FB3D488E6}"/>
              </a:ext>
            </a:extLst>
          </p:cNvPr>
          <p:cNvSpPr txBox="1"/>
          <p:nvPr/>
        </p:nvSpPr>
        <p:spPr>
          <a:xfrm>
            <a:off x="8463073" y="1605781"/>
            <a:ext cx="3209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0CF6"/>
                </a:solidFill>
              </a:rPr>
              <a:t>1</a:t>
            </a:r>
            <a:endParaRPr lang="th-TH" sz="2800" b="1" dirty="0">
              <a:solidFill>
                <a:srgbClr val="000CF6"/>
              </a:solidFill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D208FFE4-3FB0-0AD0-20CA-7455D9DE7190}"/>
              </a:ext>
            </a:extLst>
          </p:cNvPr>
          <p:cNvSpPr txBox="1"/>
          <p:nvPr/>
        </p:nvSpPr>
        <p:spPr>
          <a:xfrm>
            <a:off x="9762645" y="2458963"/>
            <a:ext cx="3209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0CF6"/>
                </a:solidFill>
              </a:rPr>
              <a:t>2</a:t>
            </a:r>
            <a:endParaRPr lang="th-TH" sz="2800" b="1" dirty="0">
              <a:solidFill>
                <a:srgbClr val="000CF6"/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400AAC62-3301-7B78-F9FE-565F5328BA78}"/>
              </a:ext>
            </a:extLst>
          </p:cNvPr>
          <p:cNvSpPr txBox="1"/>
          <p:nvPr/>
        </p:nvSpPr>
        <p:spPr>
          <a:xfrm>
            <a:off x="10638740" y="3232406"/>
            <a:ext cx="3209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0CF6"/>
                </a:solidFill>
              </a:rPr>
              <a:t>3</a:t>
            </a:r>
            <a:endParaRPr lang="th-TH" sz="2800" b="1" dirty="0">
              <a:solidFill>
                <a:srgbClr val="000CF6"/>
              </a:solidFill>
            </a:endParaRPr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82B7A1C5-0D5F-4835-D75B-FFB62FDF6BD4}"/>
              </a:ext>
            </a:extLst>
          </p:cNvPr>
          <p:cNvCxnSpPr/>
          <p:nvPr/>
        </p:nvCxnSpPr>
        <p:spPr>
          <a:xfrm>
            <a:off x="1308683" y="4565058"/>
            <a:ext cx="1241570" cy="0"/>
          </a:xfrm>
          <a:prstGeom prst="line">
            <a:avLst/>
          </a:prstGeom>
          <a:ln w="571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14C7A188-DE8A-E665-9F3F-92F5D7B851ED}"/>
              </a:ext>
            </a:extLst>
          </p:cNvPr>
          <p:cNvCxnSpPr/>
          <p:nvPr/>
        </p:nvCxnSpPr>
        <p:spPr>
          <a:xfrm>
            <a:off x="1308683" y="5138818"/>
            <a:ext cx="1241570" cy="0"/>
          </a:xfrm>
          <a:prstGeom prst="line">
            <a:avLst/>
          </a:prstGeom>
          <a:ln w="571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43329ED7-EB78-C877-B69D-DDFFF1B60CBA}"/>
              </a:ext>
            </a:extLst>
          </p:cNvPr>
          <p:cNvSpPr txBox="1"/>
          <p:nvPr/>
        </p:nvSpPr>
        <p:spPr>
          <a:xfrm>
            <a:off x="2699789" y="4352849"/>
            <a:ext cx="14911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Primary rule</a:t>
            </a:r>
            <a:endParaRPr lang="th-TH" sz="2800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4BF0E10D-000D-EFCA-6931-6757E2ED5A04}"/>
              </a:ext>
            </a:extLst>
          </p:cNvPr>
          <p:cNvSpPr txBox="1"/>
          <p:nvPr/>
        </p:nvSpPr>
        <p:spPr>
          <a:xfrm>
            <a:off x="2700776" y="4882772"/>
            <a:ext cx="16850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Secondly rule</a:t>
            </a:r>
            <a:endParaRPr lang="th-TH" sz="2800" dirty="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C1903827-BF4B-CD5F-1549-06F3C4EA1E4B}"/>
              </a:ext>
            </a:extLst>
          </p:cNvPr>
          <p:cNvSpPr txBox="1"/>
          <p:nvPr/>
        </p:nvSpPr>
        <p:spPr>
          <a:xfrm>
            <a:off x="1122447" y="5536734"/>
            <a:ext cx="41472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A,B,C,L,M,D,E,N,H,G,O,F,I,J,K</a:t>
            </a:r>
            <a:endParaRPr lang="th-TH" sz="3600" b="1" dirty="0">
              <a:solidFill>
                <a:srgbClr val="FF0000"/>
              </a:solidFill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B05A76F9-D84E-AFCE-605F-EE83A992FC84}"/>
              </a:ext>
            </a:extLst>
          </p:cNvPr>
          <p:cNvSpPr txBox="1"/>
          <p:nvPr/>
        </p:nvSpPr>
        <p:spPr>
          <a:xfrm>
            <a:off x="6293806" y="4919066"/>
            <a:ext cx="3209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5</a:t>
            </a:r>
            <a:endParaRPr lang="th-TH" sz="2800" b="1" dirty="0">
              <a:solidFill>
                <a:srgbClr val="FF0000"/>
              </a:solidFill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BD7CD663-1182-D076-49DD-486ACF327F92}"/>
              </a:ext>
            </a:extLst>
          </p:cNvPr>
          <p:cNvSpPr txBox="1"/>
          <p:nvPr/>
        </p:nvSpPr>
        <p:spPr>
          <a:xfrm>
            <a:off x="7112495" y="3594519"/>
            <a:ext cx="3209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6</a:t>
            </a:r>
            <a:endParaRPr lang="th-TH" sz="2800" b="1" dirty="0">
              <a:solidFill>
                <a:srgbClr val="FF0000"/>
              </a:solidFill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1777E234-2261-17BF-FA06-30433B3A549C}"/>
              </a:ext>
            </a:extLst>
          </p:cNvPr>
          <p:cNvSpPr txBox="1"/>
          <p:nvPr/>
        </p:nvSpPr>
        <p:spPr>
          <a:xfrm>
            <a:off x="10959662" y="4877208"/>
            <a:ext cx="3209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0CF6"/>
                </a:solidFill>
              </a:rPr>
              <a:t>4</a:t>
            </a:r>
            <a:endParaRPr lang="th-TH" sz="2800" b="1" dirty="0">
              <a:solidFill>
                <a:srgbClr val="000CF6"/>
              </a:solidFill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CA32952-AFB8-20F5-CB09-9DAE1535104F}"/>
              </a:ext>
            </a:extLst>
          </p:cNvPr>
          <p:cNvSpPr txBox="1"/>
          <p:nvPr/>
        </p:nvSpPr>
        <p:spPr>
          <a:xfrm>
            <a:off x="10150679" y="4919066"/>
            <a:ext cx="3209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0CF6"/>
                </a:solidFill>
              </a:rPr>
              <a:t>5</a:t>
            </a:r>
            <a:endParaRPr lang="th-TH" sz="2800" b="1" dirty="0">
              <a:solidFill>
                <a:srgbClr val="000CF6"/>
              </a:solidFill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750F049-3E16-B1F8-F954-7CE347ACB350}"/>
              </a:ext>
            </a:extLst>
          </p:cNvPr>
          <p:cNvSpPr txBox="1"/>
          <p:nvPr/>
        </p:nvSpPr>
        <p:spPr>
          <a:xfrm>
            <a:off x="9286962" y="3611297"/>
            <a:ext cx="3209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0CF6"/>
                </a:solidFill>
              </a:rPr>
              <a:t>6</a:t>
            </a:r>
            <a:endParaRPr lang="th-TH" sz="2800" b="1" dirty="0">
              <a:solidFill>
                <a:srgbClr val="000CF6"/>
              </a:solidFill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4DC25DB4-FB3B-DFE0-E161-C1209C22907E}"/>
              </a:ext>
            </a:extLst>
          </p:cNvPr>
          <p:cNvSpPr txBox="1"/>
          <p:nvPr/>
        </p:nvSpPr>
        <p:spPr>
          <a:xfrm>
            <a:off x="6670314" y="5533694"/>
            <a:ext cx="6896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0CF6"/>
                </a:solidFill>
              </a:rPr>
              <a:t>A-&gt;</a:t>
            </a:r>
            <a:endParaRPr lang="th-TH" sz="3600" b="1" dirty="0">
              <a:solidFill>
                <a:srgbClr val="000CF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896923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82E15-F3F2-6D23-CD8B-724AF586BC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traversal (recursively name)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1D7333-7863-F106-38B1-022F72676E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9055" y="1845734"/>
            <a:ext cx="10176625" cy="4023360"/>
          </a:xfrm>
        </p:spPr>
        <p:txBody>
          <a:bodyPr>
            <a:normAutofit/>
          </a:bodyPr>
          <a:lstStyle/>
          <a:p>
            <a:r>
              <a:rPr lang="en-US" sz="4000" dirty="0"/>
              <a:t>If we want to travel to all node from root to leaf from left to right, it is only one path (left most recursively path)</a:t>
            </a:r>
          </a:p>
          <a:p>
            <a:endParaRPr lang="en-US" sz="4000" dirty="0"/>
          </a:p>
          <a:p>
            <a:r>
              <a:rPr lang="th-TH" sz="4000" dirty="0"/>
              <a:t>หากเราต้องการสำรวจทุก </a:t>
            </a:r>
            <a:r>
              <a:rPr lang="en-US" sz="4000" dirty="0"/>
              <a:t>node </a:t>
            </a:r>
            <a:r>
              <a:rPr lang="th-TH" sz="4000" dirty="0"/>
              <a:t>จาก </a:t>
            </a:r>
            <a:r>
              <a:rPr lang="en-US" sz="4000" dirty="0"/>
              <a:t>root </a:t>
            </a:r>
            <a:r>
              <a:rPr lang="th-TH" sz="4000" dirty="0"/>
              <a:t>ไปยัง </a:t>
            </a:r>
            <a:r>
              <a:rPr lang="en-US" sz="4000" dirty="0"/>
              <a:t>leaf </a:t>
            </a:r>
            <a:r>
              <a:rPr lang="th-TH" sz="4000" dirty="0"/>
              <a:t>จากซ้ายไปขวา</a:t>
            </a:r>
            <a:r>
              <a:rPr lang="en-US" sz="4000" dirty="0"/>
              <a:t> </a:t>
            </a:r>
            <a:r>
              <a:rPr lang="th-TH" sz="4000" dirty="0"/>
              <a:t>จะมีเส้นทางเดียวเท่านั้น </a:t>
            </a:r>
            <a:r>
              <a:rPr lang="en-US" sz="4000" dirty="0"/>
              <a:t>(left most recursively path)</a:t>
            </a:r>
          </a:p>
          <a:p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48569546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pool ball&#10;&#10;Description automatically generated">
            <a:extLst>
              <a:ext uri="{FF2B5EF4-FFF2-40B4-BE49-F238E27FC236}">
                <a16:creationId xmlns:a16="http://schemas.microsoft.com/office/drawing/2014/main" id="{4BB4EE1A-7353-F927-2E22-D95AE61C0AC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4475" y="679813"/>
            <a:ext cx="8724833" cy="5184091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CE40F19-8CF3-07BF-1CE4-682880214C03}"/>
              </a:ext>
            </a:extLst>
          </p:cNvPr>
          <p:cNvCxnSpPr>
            <a:cxnSpLocks/>
          </p:cNvCxnSpPr>
          <p:nvPr/>
        </p:nvCxnSpPr>
        <p:spPr>
          <a:xfrm flipH="1">
            <a:off x="4974672" y="1212210"/>
            <a:ext cx="1300293" cy="83470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965631A-86BA-10A3-A6C3-468103D8C113}"/>
              </a:ext>
            </a:extLst>
          </p:cNvPr>
          <p:cNvCxnSpPr>
            <a:cxnSpLocks/>
          </p:cNvCxnSpPr>
          <p:nvPr/>
        </p:nvCxnSpPr>
        <p:spPr>
          <a:xfrm flipH="1">
            <a:off x="3665989" y="2818701"/>
            <a:ext cx="411061" cy="45315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42258EC-0BCE-F0F6-4AD6-BF0B95B69194}"/>
              </a:ext>
            </a:extLst>
          </p:cNvPr>
          <p:cNvCxnSpPr>
            <a:cxnSpLocks/>
          </p:cNvCxnSpPr>
          <p:nvPr/>
        </p:nvCxnSpPr>
        <p:spPr>
          <a:xfrm flipH="1">
            <a:off x="2939606" y="4253218"/>
            <a:ext cx="181099" cy="45300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6DAA253-FCB8-7ABD-6F63-D968278DDF94}"/>
              </a:ext>
            </a:extLst>
          </p:cNvPr>
          <p:cNvCxnSpPr>
            <a:cxnSpLocks/>
          </p:cNvCxnSpPr>
          <p:nvPr/>
        </p:nvCxnSpPr>
        <p:spPr>
          <a:xfrm flipV="1">
            <a:off x="3263317" y="4362275"/>
            <a:ext cx="142613" cy="436228"/>
          </a:xfrm>
          <a:prstGeom prst="straightConnector1">
            <a:avLst/>
          </a:prstGeom>
          <a:ln w="57150">
            <a:solidFill>
              <a:srgbClr val="FF00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6A393DC-8963-8E15-5E0D-478F3CA72D8A}"/>
              </a:ext>
            </a:extLst>
          </p:cNvPr>
          <p:cNvCxnSpPr>
            <a:cxnSpLocks/>
          </p:cNvCxnSpPr>
          <p:nvPr/>
        </p:nvCxnSpPr>
        <p:spPr>
          <a:xfrm>
            <a:off x="3718997" y="4362275"/>
            <a:ext cx="72827" cy="43622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97BD8B2-ECD6-E60B-713E-78EEB03597EF}"/>
              </a:ext>
            </a:extLst>
          </p:cNvPr>
          <p:cNvCxnSpPr>
            <a:cxnSpLocks/>
          </p:cNvCxnSpPr>
          <p:nvPr/>
        </p:nvCxnSpPr>
        <p:spPr>
          <a:xfrm flipH="1" flipV="1">
            <a:off x="3993160" y="4253218"/>
            <a:ext cx="83890" cy="453006"/>
          </a:xfrm>
          <a:prstGeom prst="straightConnector1">
            <a:avLst/>
          </a:prstGeom>
          <a:ln w="57150">
            <a:solidFill>
              <a:srgbClr val="FF00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2A3ECC23-2BD1-E1A3-065D-9310FF5C2646}"/>
              </a:ext>
            </a:extLst>
          </p:cNvPr>
          <p:cNvCxnSpPr>
            <a:cxnSpLocks/>
          </p:cNvCxnSpPr>
          <p:nvPr/>
        </p:nvCxnSpPr>
        <p:spPr>
          <a:xfrm>
            <a:off x="796826" y="576189"/>
            <a:ext cx="0" cy="85358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A68C8BCC-FF53-8D02-CD7C-C9D15DC6F859}"/>
              </a:ext>
            </a:extLst>
          </p:cNvPr>
          <p:cNvCxnSpPr>
            <a:cxnSpLocks/>
          </p:cNvCxnSpPr>
          <p:nvPr/>
        </p:nvCxnSpPr>
        <p:spPr>
          <a:xfrm flipV="1">
            <a:off x="796826" y="1957145"/>
            <a:ext cx="0" cy="995780"/>
          </a:xfrm>
          <a:prstGeom prst="straightConnector1">
            <a:avLst/>
          </a:prstGeom>
          <a:ln w="57150">
            <a:solidFill>
              <a:srgbClr val="FF00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B7F893E4-746F-0D09-05BA-2A3E8C5931FE}"/>
              </a:ext>
            </a:extLst>
          </p:cNvPr>
          <p:cNvSpPr txBox="1"/>
          <p:nvPr/>
        </p:nvSpPr>
        <p:spPr>
          <a:xfrm>
            <a:off x="1200036" y="411366"/>
            <a:ext cx="125226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dirty="0"/>
              <a:t>Deeper</a:t>
            </a:r>
          </a:p>
          <a:p>
            <a:pPr algn="ctr"/>
            <a:r>
              <a:rPr lang="en-US" sz="3600" b="1" dirty="0"/>
              <a:t>(GO)</a:t>
            </a:r>
            <a:endParaRPr lang="th-TH" sz="3600" b="1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7CB5C4E-B1C1-07E6-108C-470051CE7011}"/>
              </a:ext>
            </a:extLst>
          </p:cNvPr>
          <p:cNvSpPr txBox="1"/>
          <p:nvPr/>
        </p:nvSpPr>
        <p:spPr>
          <a:xfrm>
            <a:off x="1077862" y="1856833"/>
            <a:ext cx="162095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</a:rPr>
              <a:t>Shallower</a:t>
            </a:r>
          </a:p>
          <a:p>
            <a:pPr algn="ctr"/>
            <a:r>
              <a:rPr lang="en-US" sz="3600" b="1" dirty="0">
                <a:solidFill>
                  <a:srgbClr val="FF0000"/>
                </a:solidFill>
              </a:rPr>
              <a:t>(return)</a:t>
            </a:r>
            <a:endParaRPr lang="th-TH" sz="3600" b="1" dirty="0">
              <a:solidFill>
                <a:srgbClr val="FF0000"/>
              </a:solidFill>
            </a:endParaRP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D1B098B1-2A95-78E5-2CB1-C1FB7CBD0EA1}"/>
              </a:ext>
            </a:extLst>
          </p:cNvPr>
          <p:cNvCxnSpPr>
            <a:cxnSpLocks/>
          </p:cNvCxnSpPr>
          <p:nvPr/>
        </p:nvCxnSpPr>
        <p:spPr>
          <a:xfrm flipV="1">
            <a:off x="4077050" y="3095538"/>
            <a:ext cx="297809" cy="427838"/>
          </a:xfrm>
          <a:prstGeom prst="straightConnector1">
            <a:avLst/>
          </a:prstGeom>
          <a:ln w="57150">
            <a:solidFill>
              <a:srgbClr val="FF00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0A08ED4A-7403-04D8-9C0F-1E86A4AAB251}"/>
              </a:ext>
            </a:extLst>
          </p:cNvPr>
          <p:cNvCxnSpPr>
            <a:cxnSpLocks/>
          </p:cNvCxnSpPr>
          <p:nvPr/>
        </p:nvCxnSpPr>
        <p:spPr>
          <a:xfrm>
            <a:off x="4974672" y="3045279"/>
            <a:ext cx="327170" cy="47809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C6DBF7EC-6B6E-FF63-C00C-E9BD02D7B41D}"/>
              </a:ext>
            </a:extLst>
          </p:cNvPr>
          <p:cNvCxnSpPr>
            <a:cxnSpLocks/>
          </p:cNvCxnSpPr>
          <p:nvPr/>
        </p:nvCxnSpPr>
        <p:spPr>
          <a:xfrm flipH="1">
            <a:off x="5168280" y="4253218"/>
            <a:ext cx="252614" cy="49502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1403057E-0C85-577E-E313-0E063267CA62}"/>
              </a:ext>
            </a:extLst>
          </p:cNvPr>
          <p:cNvCxnSpPr>
            <a:cxnSpLocks/>
          </p:cNvCxnSpPr>
          <p:nvPr/>
        </p:nvCxnSpPr>
        <p:spPr>
          <a:xfrm flipV="1">
            <a:off x="5491991" y="4404295"/>
            <a:ext cx="196812" cy="436228"/>
          </a:xfrm>
          <a:prstGeom prst="straightConnector1">
            <a:avLst/>
          </a:prstGeom>
          <a:ln w="57150">
            <a:solidFill>
              <a:srgbClr val="FF00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D76CF277-33FD-CB46-5FC1-C88F58362213}"/>
              </a:ext>
            </a:extLst>
          </p:cNvPr>
          <p:cNvCxnSpPr>
            <a:cxnSpLocks/>
          </p:cNvCxnSpPr>
          <p:nvPr/>
        </p:nvCxnSpPr>
        <p:spPr>
          <a:xfrm>
            <a:off x="5912783" y="4362275"/>
            <a:ext cx="107715" cy="47824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EE6C5363-D475-ACB7-0623-709A98459A4F}"/>
              </a:ext>
            </a:extLst>
          </p:cNvPr>
          <p:cNvCxnSpPr>
            <a:cxnSpLocks/>
          </p:cNvCxnSpPr>
          <p:nvPr/>
        </p:nvCxnSpPr>
        <p:spPr>
          <a:xfrm flipH="1" flipV="1">
            <a:off x="6163110" y="4253218"/>
            <a:ext cx="142614" cy="495026"/>
          </a:xfrm>
          <a:prstGeom prst="straightConnector1">
            <a:avLst/>
          </a:prstGeom>
          <a:ln w="57150">
            <a:solidFill>
              <a:srgbClr val="FF00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ACCFCECC-CC73-E457-F0D9-5BFD3B8E76ED}"/>
              </a:ext>
            </a:extLst>
          </p:cNvPr>
          <p:cNvCxnSpPr>
            <a:cxnSpLocks/>
          </p:cNvCxnSpPr>
          <p:nvPr/>
        </p:nvCxnSpPr>
        <p:spPr>
          <a:xfrm flipH="1">
            <a:off x="7416405" y="4261568"/>
            <a:ext cx="181099" cy="45300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A0637332-B5AA-51EF-2648-D9ACD575621C}"/>
              </a:ext>
            </a:extLst>
          </p:cNvPr>
          <p:cNvCxnSpPr>
            <a:cxnSpLocks/>
          </p:cNvCxnSpPr>
          <p:nvPr/>
        </p:nvCxnSpPr>
        <p:spPr>
          <a:xfrm flipV="1">
            <a:off x="7726839" y="4362275"/>
            <a:ext cx="142613" cy="436228"/>
          </a:xfrm>
          <a:prstGeom prst="straightConnector1">
            <a:avLst/>
          </a:prstGeom>
          <a:ln w="57150">
            <a:solidFill>
              <a:srgbClr val="FF00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76CB7BD6-4EB7-5018-6CE6-7712C8D6CBE2}"/>
              </a:ext>
            </a:extLst>
          </p:cNvPr>
          <p:cNvCxnSpPr>
            <a:cxnSpLocks/>
          </p:cNvCxnSpPr>
          <p:nvPr/>
        </p:nvCxnSpPr>
        <p:spPr>
          <a:xfrm>
            <a:off x="8083372" y="4362275"/>
            <a:ext cx="131176" cy="45292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4F8A322-65FD-E6D8-C4D7-EE2650B26431}"/>
              </a:ext>
            </a:extLst>
          </p:cNvPr>
          <p:cNvCxnSpPr>
            <a:cxnSpLocks/>
          </p:cNvCxnSpPr>
          <p:nvPr/>
        </p:nvCxnSpPr>
        <p:spPr>
          <a:xfrm flipH="1" flipV="1">
            <a:off x="8368597" y="4253218"/>
            <a:ext cx="131177" cy="469707"/>
          </a:xfrm>
          <a:prstGeom prst="straightConnector1">
            <a:avLst/>
          </a:prstGeom>
          <a:ln w="57150">
            <a:solidFill>
              <a:srgbClr val="FF00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2D24699F-462E-5950-9A13-BD7F4FF5EA00}"/>
              </a:ext>
            </a:extLst>
          </p:cNvPr>
          <p:cNvCxnSpPr>
            <a:cxnSpLocks/>
          </p:cNvCxnSpPr>
          <p:nvPr/>
        </p:nvCxnSpPr>
        <p:spPr>
          <a:xfrm flipH="1">
            <a:off x="9745561" y="4253406"/>
            <a:ext cx="181099" cy="45300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34B81134-1705-FBF6-3A52-32959BEB6F91}"/>
              </a:ext>
            </a:extLst>
          </p:cNvPr>
          <p:cNvCxnSpPr>
            <a:cxnSpLocks/>
          </p:cNvCxnSpPr>
          <p:nvPr/>
        </p:nvCxnSpPr>
        <p:spPr>
          <a:xfrm flipV="1">
            <a:off x="10055995" y="4354113"/>
            <a:ext cx="142613" cy="436228"/>
          </a:xfrm>
          <a:prstGeom prst="straightConnector1">
            <a:avLst/>
          </a:prstGeom>
          <a:ln w="57150">
            <a:solidFill>
              <a:srgbClr val="FF00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AB612057-C014-DB27-BCD9-BE2096BB522E}"/>
              </a:ext>
            </a:extLst>
          </p:cNvPr>
          <p:cNvCxnSpPr>
            <a:cxnSpLocks/>
          </p:cNvCxnSpPr>
          <p:nvPr/>
        </p:nvCxnSpPr>
        <p:spPr>
          <a:xfrm>
            <a:off x="10412528" y="4354113"/>
            <a:ext cx="131176" cy="45292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FEEDFB2E-8F26-94CB-6369-3A7E83152220}"/>
              </a:ext>
            </a:extLst>
          </p:cNvPr>
          <p:cNvCxnSpPr>
            <a:cxnSpLocks/>
          </p:cNvCxnSpPr>
          <p:nvPr/>
        </p:nvCxnSpPr>
        <p:spPr>
          <a:xfrm flipH="1" flipV="1">
            <a:off x="10697753" y="4245056"/>
            <a:ext cx="131177" cy="469707"/>
          </a:xfrm>
          <a:prstGeom prst="straightConnector1">
            <a:avLst/>
          </a:prstGeom>
          <a:ln w="57150">
            <a:solidFill>
              <a:srgbClr val="FF00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FCD69AC6-C71C-91A7-8539-C11EB7ADEA23}"/>
              </a:ext>
            </a:extLst>
          </p:cNvPr>
          <p:cNvCxnSpPr>
            <a:cxnSpLocks/>
          </p:cNvCxnSpPr>
          <p:nvPr/>
        </p:nvCxnSpPr>
        <p:spPr>
          <a:xfrm flipH="1" flipV="1">
            <a:off x="5221981" y="2818701"/>
            <a:ext cx="323711" cy="453157"/>
          </a:xfrm>
          <a:prstGeom prst="straightConnector1">
            <a:avLst/>
          </a:prstGeom>
          <a:ln w="57150">
            <a:solidFill>
              <a:srgbClr val="FF00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85C01A02-923B-F177-09A3-A595F67D3658}"/>
              </a:ext>
            </a:extLst>
          </p:cNvPr>
          <p:cNvCxnSpPr>
            <a:cxnSpLocks/>
          </p:cNvCxnSpPr>
          <p:nvPr/>
        </p:nvCxnSpPr>
        <p:spPr>
          <a:xfrm flipV="1">
            <a:off x="5323212" y="1629562"/>
            <a:ext cx="1123561" cy="825473"/>
          </a:xfrm>
          <a:prstGeom prst="straightConnector1">
            <a:avLst/>
          </a:prstGeom>
          <a:ln w="57150">
            <a:solidFill>
              <a:srgbClr val="FF00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15FE7D19-6B36-68F2-3C57-45F2BA803535}"/>
              </a:ext>
            </a:extLst>
          </p:cNvPr>
          <p:cNvCxnSpPr>
            <a:cxnSpLocks/>
          </p:cNvCxnSpPr>
          <p:nvPr/>
        </p:nvCxnSpPr>
        <p:spPr>
          <a:xfrm>
            <a:off x="7181823" y="1629562"/>
            <a:ext cx="1375257" cy="9080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AD65DE28-19D2-2539-2A42-06C68A9BBFE1}"/>
              </a:ext>
            </a:extLst>
          </p:cNvPr>
          <p:cNvCxnSpPr>
            <a:cxnSpLocks/>
          </p:cNvCxnSpPr>
          <p:nvPr/>
        </p:nvCxnSpPr>
        <p:spPr>
          <a:xfrm flipH="1" flipV="1">
            <a:off x="7597504" y="1265896"/>
            <a:ext cx="1143824" cy="817682"/>
          </a:xfrm>
          <a:prstGeom prst="straightConnector1">
            <a:avLst/>
          </a:prstGeom>
          <a:ln w="57150">
            <a:solidFill>
              <a:srgbClr val="FF00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E5E6E9AE-87EF-A0AA-9256-BAADFD867F30}"/>
              </a:ext>
            </a:extLst>
          </p:cNvPr>
          <p:cNvCxnSpPr>
            <a:cxnSpLocks/>
          </p:cNvCxnSpPr>
          <p:nvPr/>
        </p:nvCxnSpPr>
        <p:spPr>
          <a:xfrm flipH="1">
            <a:off x="8098743" y="2901260"/>
            <a:ext cx="411061" cy="45315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7999F81F-41D8-092E-8275-61B0567388B8}"/>
              </a:ext>
            </a:extLst>
          </p:cNvPr>
          <p:cNvCxnSpPr>
            <a:cxnSpLocks/>
          </p:cNvCxnSpPr>
          <p:nvPr/>
        </p:nvCxnSpPr>
        <p:spPr>
          <a:xfrm flipV="1">
            <a:off x="8509804" y="3178097"/>
            <a:ext cx="297809" cy="427838"/>
          </a:xfrm>
          <a:prstGeom prst="straightConnector1">
            <a:avLst/>
          </a:prstGeom>
          <a:ln w="57150">
            <a:solidFill>
              <a:srgbClr val="FF00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C2F77971-F90B-BF6F-0E78-9AED8C567E7C}"/>
              </a:ext>
            </a:extLst>
          </p:cNvPr>
          <p:cNvCxnSpPr>
            <a:cxnSpLocks/>
          </p:cNvCxnSpPr>
          <p:nvPr/>
        </p:nvCxnSpPr>
        <p:spPr>
          <a:xfrm>
            <a:off x="9407426" y="3127838"/>
            <a:ext cx="327170" cy="47809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F31F95D4-3916-CFEA-65A7-6AD9A320F6AF}"/>
              </a:ext>
            </a:extLst>
          </p:cNvPr>
          <p:cNvCxnSpPr>
            <a:cxnSpLocks/>
          </p:cNvCxnSpPr>
          <p:nvPr/>
        </p:nvCxnSpPr>
        <p:spPr>
          <a:xfrm flipH="1" flipV="1">
            <a:off x="9654735" y="2901260"/>
            <a:ext cx="323711" cy="453157"/>
          </a:xfrm>
          <a:prstGeom prst="straightConnector1">
            <a:avLst/>
          </a:prstGeom>
          <a:ln w="57150">
            <a:solidFill>
              <a:srgbClr val="FF00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Box 88">
            <a:extLst>
              <a:ext uri="{FF2B5EF4-FFF2-40B4-BE49-F238E27FC236}">
                <a16:creationId xmlns:a16="http://schemas.microsoft.com/office/drawing/2014/main" id="{51C45767-65EA-DFF9-AA9E-780BFA5BB9BF}"/>
              </a:ext>
            </a:extLst>
          </p:cNvPr>
          <p:cNvSpPr txBox="1"/>
          <p:nvPr/>
        </p:nvSpPr>
        <p:spPr>
          <a:xfrm>
            <a:off x="5323212" y="1066943"/>
            <a:ext cx="3786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1</a:t>
            </a:r>
            <a:endParaRPr lang="th-TH" sz="4000" b="1" dirty="0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F17B7CFA-E4A4-E6ED-7615-4D6B8DA45A0A}"/>
              </a:ext>
            </a:extLst>
          </p:cNvPr>
          <p:cNvSpPr txBox="1"/>
          <p:nvPr/>
        </p:nvSpPr>
        <p:spPr>
          <a:xfrm>
            <a:off x="3581718" y="2458182"/>
            <a:ext cx="3786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2</a:t>
            </a:r>
            <a:endParaRPr lang="th-TH" sz="4000" b="1" dirty="0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9FAE1E04-1624-FD38-53D8-1CF531BEA002}"/>
              </a:ext>
            </a:extLst>
          </p:cNvPr>
          <p:cNvSpPr txBox="1"/>
          <p:nvPr/>
        </p:nvSpPr>
        <p:spPr>
          <a:xfrm>
            <a:off x="2548955" y="3958717"/>
            <a:ext cx="3786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3</a:t>
            </a:r>
            <a:endParaRPr lang="th-TH" sz="4000" b="1" dirty="0"/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2F2D7E3C-EB29-206A-D468-F1DE396EF284}"/>
              </a:ext>
            </a:extLst>
          </p:cNvPr>
          <p:cNvSpPr txBox="1"/>
          <p:nvPr/>
        </p:nvSpPr>
        <p:spPr>
          <a:xfrm>
            <a:off x="3255678" y="4461261"/>
            <a:ext cx="3786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FF0000"/>
                </a:solidFill>
              </a:rPr>
              <a:t>4</a:t>
            </a:r>
            <a:endParaRPr lang="th-TH" sz="4000" b="1" dirty="0">
              <a:solidFill>
                <a:srgbClr val="FF0000"/>
              </a:solidFill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C8281AA9-7F42-F8F1-B1C0-0002E16F202F}"/>
              </a:ext>
            </a:extLst>
          </p:cNvPr>
          <p:cNvSpPr txBox="1"/>
          <p:nvPr/>
        </p:nvSpPr>
        <p:spPr>
          <a:xfrm>
            <a:off x="3398447" y="4146788"/>
            <a:ext cx="3786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5</a:t>
            </a:r>
            <a:endParaRPr lang="th-TH" sz="4000" b="1" dirty="0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590655B7-00D9-7E7C-4B79-140A390DA71E}"/>
              </a:ext>
            </a:extLst>
          </p:cNvPr>
          <p:cNvSpPr txBox="1"/>
          <p:nvPr/>
        </p:nvSpPr>
        <p:spPr>
          <a:xfrm>
            <a:off x="4077050" y="4268466"/>
            <a:ext cx="3786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FF0000"/>
                </a:solidFill>
              </a:rPr>
              <a:t>6</a:t>
            </a:r>
            <a:endParaRPr lang="th-TH" sz="4000" b="1" dirty="0">
              <a:solidFill>
                <a:srgbClr val="FF0000"/>
              </a:solidFill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9CB6D3A4-14A1-AE38-CCCA-AA36C5F4B880}"/>
              </a:ext>
            </a:extLst>
          </p:cNvPr>
          <p:cNvSpPr txBox="1"/>
          <p:nvPr/>
        </p:nvSpPr>
        <p:spPr>
          <a:xfrm>
            <a:off x="4118995" y="3204813"/>
            <a:ext cx="3786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FF0000"/>
                </a:solidFill>
              </a:rPr>
              <a:t>7</a:t>
            </a:r>
            <a:endParaRPr lang="th-TH" sz="4000" b="1" dirty="0">
              <a:solidFill>
                <a:srgbClr val="FF0000"/>
              </a:solidFill>
            </a:endParaRP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8946AC6F-8A63-7BE7-BAC7-04D0D7E14E4F}"/>
              </a:ext>
            </a:extLst>
          </p:cNvPr>
          <p:cNvSpPr txBox="1"/>
          <p:nvPr/>
        </p:nvSpPr>
        <p:spPr>
          <a:xfrm>
            <a:off x="4788816" y="3054652"/>
            <a:ext cx="3786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8</a:t>
            </a:r>
            <a:endParaRPr lang="th-TH" sz="4000" b="1" dirty="0"/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F707EEAA-CC84-1371-CC45-2EC5E842B754}"/>
              </a:ext>
            </a:extLst>
          </p:cNvPr>
          <p:cNvSpPr txBox="1"/>
          <p:nvPr/>
        </p:nvSpPr>
        <p:spPr>
          <a:xfrm>
            <a:off x="5009003" y="3963677"/>
            <a:ext cx="3786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9</a:t>
            </a:r>
            <a:endParaRPr lang="th-TH" sz="4000" b="1" dirty="0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DEA13E22-8863-7FB6-54BF-FC9EA6DE1A62}"/>
              </a:ext>
            </a:extLst>
          </p:cNvPr>
          <p:cNvSpPr txBox="1"/>
          <p:nvPr/>
        </p:nvSpPr>
        <p:spPr>
          <a:xfrm>
            <a:off x="5242562" y="4764977"/>
            <a:ext cx="5725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FF0000"/>
                </a:solidFill>
              </a:rPr>
              <a:t>10</a:t>
            </a:r>
            <a:endParaRPr lang="th-TH" sz="4000" b="1" dirty="0">
              <a:solidFill>
                <a:srgbClr val="FF0000"/>
              </a:solidFill>
            </a:endParaRP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52043700-CAD2-C7E3-C61D-D52D285D4FAB}"/>
              </a:ext>
            </a:extLst>
          </p:cNvPr>
          <p:cNvSpPr txBox="1"/>
          <p:nvPr/>
        </p:nvSpPr>
        <p:spPr>
          <a:xfrm>
            <a:off x="5511502" y="4479721"/>
            <a:ext cx="5725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11</a:t>
            </a:r>
            <a:endParaRPr lang="th-TH" sz="4000" b="1" dirty="0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0EF9912A-BCC8-E489-3FF0-3A9E56272AFA}"/>
              </a:ext>
            </a:extLst>
          </p:cNvPr>
          <p:cNvSpPr txBox="1"/>
          <p:nvPr/>
        </p:nvSpPr>
        <p:spPr>
          <a:xfrm>
            <a:off x="6225946" y="4146788"/>
            <a:ext cx="5725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FF0000"/>
                </a:solidFill>
              </a:rPr>
              <a:t>12</a:t>
            </a:r>
            <a:endParaRPr lang="th-TH" sz="4000" b="1" dirty="0">
              <a:solidFill>
                <a:srgbClr val="FF0000"/>
              </a:solidFill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F09BDD72-AC7E-C1DF-C9FC-E2A2BBA484FE}"/>
              </a:ext>
            </a:extLst>
          </p:cNvPr>
          <p:cNvSpPr txBox="1"/>
          <p:nvPr/>
        </p:nvSpPr>
        <p:spPr>
          <a:xfrm>
            <a:off x="5344707" y="2668682"/>
            <a:ext cx="5725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FF0000"/>
                </a:solidFill>
              </a:rPr>
              <a:t>13</a:t>
            </a:r>
            <a:endParaRPr lang="th-TH" sz="4000" b="1" dirty="0">
              <a:solidFill>
                <a:srgbClr val="FF0000"/>
              </a:solidFill>
            </a:endParaRP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E865C6D4-AEA8-0EA9-9933-252A44332623}"/>
              </a:ext>
            </a:extLst>
          </p:cNvPr>
          <p:cNvSpPr txBox="1"/>
          <p:nvPr/>
        </p:nvSpPr>
        <p:spPr>
          <a:xfrm>
            <a:off x="5671709" y="1938705"/>
            <a:ext cx="5725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FF0000"/>
                </a:solidFill>
              </a:rPr>
              <a:t>14</a:t>
            </a:r>
            <a:endParaRPr lang="th-TH" sz="4000" b="1" dirty="0">
              <a:solidFill>
                <a:srgbClr val="FF0000"/>
              </a:solidFill>
            </a:endParaRP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16770746-9853-FBA3-E910-F498E894E4D0}"/>
              </a:ext>
            </a:extLst>
          </p:cNvPr>
          <p:cNvSpPr txBox="1"/>
          <p:nvPr/>
        </p:nvSpPr>
        <p:spPr>
          <a:xfrm>
            <a:off x="7456660" y="1966398"/>
            <a:ext cx="5725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15</a:t>
            </a:r>
            <a:endParaRPr lang="th-TH" sz="4000" b="1" dirty="0"/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0C04CA63-7482-23C6-09E6-551A6B2F1317}"/>
              </a:ext>
            </a:extLst>
          </p:cNvPr>
          <p:cNvSpPr txBox="1"/>
          <p:nvPr/>
        </p:nvSpPr>
        <p:spPr>
          <a:xfrm>
            <a:off x="7864882" y="2607308"/>
            <a:ext cx="5725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16</a:t>
            </a:r>
            <a:endParaRPr lang="th-TH" sz="4000" b="1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EDF3B7AC-91EA-B7C2-C9F3-26D7552FE1DA}"/>
              </a:ext>
            </a:extLst>
          </p:cNvPr>
          <p:cNvSpPr txBox="1"/>
          <p:nvPr/>
        </p:nvSpPr>
        <p:spPr>
          <a:xfrm>
            <a:off x="7027090" y="3987521"/>
            <a:ext cx="5725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17</a:t>
            </a:r>
            <a:endParaRPr lang="th-TH" sz="4000" b="1" dirty="0"/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ABD57B16-1838-87B6-87D5-F0C8581CEC78}"/>
              </a:ext>
            </a:extLst>
          </p:cNvPr>
          <p:cNvSpPr txBox="1"/>
          <p:nvPr/>
        </p:nvSpPr>
        <p:spPr>
          <a:xfrm>
            <a:off x="7466368" y="4764977"/>
            <a:ext cx="5725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FF0000"/>
                </a:solidFill>
              </a:rPr>
              <a:t>18</a:t>
            </a:r>
            <a:endParaRPr lang="th-TH" sz="4000" b="1" dirty="0">
              <a:solidFill>
                <a:srgbClr val="FF0000"/>
              </a:solidFill>
            </a:endParaRP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26507407-CAAC-3053-9E30-543EBD58DBA4}"/>
              </a:ext>
            </a:extLst>
          </p:cNvPr>
          <p:cNvSpPr txBox="1"/>
          <p:nvPr/>
        </p:nvSpPr>
        <p:spPr>
          <a:xfrm>
            <a:off x="7666669" y="4479721"/>
            <a:ext cx="5725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19</a:t>
            </a:r>
            <a:endParaRPr lang="th-TH" sz="4000" b="1" dirty="0"/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E338ECBA-397F-AFD9-6E6B-F584FAED490D}"/>
              </a:ext>
            </a:extLst>
          </p:cNvPr>
          <p:cNvSpPr txBox="1"/>
          <p:nvPr/>
        </p:nvSpPr>
        <p:spPr>
          <a:xfrm>
            <a:off x="8475853" y="4261910"/>
            <a:ext cx="5725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FF0000"/>
                </a:solidFill>
              </a:rPr>
              <a:t>20</a:t>
            </a:r>
            <a:endParaRPr lang="th-TH" sz="4000" b="1" dirty="0">
              <a:solidFill>
                <a:srgbClr val="FF0000"/>
              </a:solidFill>
            </a:endParaRP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4E4E5FD8-0F7B-2431-75D7-2D1E6D08A3FE}"/>
              </a:ext>
            </a:extLst>
          </p:cNvPr>
          <p:cNvSpPr txBox="1"/>
          <p:nvPr/>
        </p:nvSpPr>
        <p:spPr>
          <a:xfrm>
            <a:off x="8534926" y="3328462"/>
            <a:ext cx="5725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FF0000"/>
                </a:solidFill>
              </a:rPr>
              <a:t>21</a:t>
            </a:r>
            <a:endParaRPr lang="th-TH" sz="4000" b="1" dirty="0">
              <a:solidFill>
                <a:srgbClr val="FF0000"/>
              </a:solidFill>
            </a:endParaRP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1E19467C-312F-CB1E-7DAC-79951742F8B4}"/>
              </a:ext>
            </a:extLst>
          </p:cNvPr>
          <p:cNvSpPr txBox="1"/>
          <p:nvPr/>
        </p:nvSpPr>
        <p:spPr>
          <a:xfrm>
            <a:off x="9017375" y="3157474"/>
            <a:ext cx="5725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22</a:t>
            </a:r>
            <a:endParaRPr lang="th-TH" sz="4000" b="1" dirty="0"/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59A8DBC3-5831-FEC9-A3E8-6EFDE3C855CC}"/>
              </a:ext>
            </a:extLst>
          </p:cNvPr>
          <p:cNvSpPr txBox="1"/>
          <p:nvPr/>
        </p:nvSpPr>
        <p:spPr>
          <a:xfrm>
            <a:off x="9243997" y="4057091"/>
            <a:ext cx="5725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23</a:t>
            </a:r>
            <a:endParaRPr lang="th-TH" sz="4000" b="1" dirty="0"/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85756886-07B8-B7D0-DE41-612D7E1750D2}"/>
              </a:ext>
            </a:extLst>
          </p:cNvPr>
          <p:cNvSpPr txBox="1"/>
          <p:nvPr/>
        </p:nvSpPr>
        <p:spPr>
          <a:xfrm>
            <a:off x="9734596" y="4750152"/>
            <a:ext cx="5725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FF0000"/>
                </a:solidFill>
              </a:rPr>
              <a:t>24</a:t>
            </a:r>
            <a:endParaRPr lang="th-TH" sz="4000" b="1" dirty="0">
              <a:solidFill>
                <a:srgbClr val="FF0000"/>
              </a:solidFill>
            </a:endParaRP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6B7DE597-6CDE-0AC9-6475-514810BF404F}"/>
              </a:ext>
            </a:extLst>
          </p:cNvPr>
          <p:cNvSpPr txBox="1"/>
          <p:nvPr/>
        </p:nvSpPr>
        <p:spPr>
          <a:xfrm>
            <a:off x="10020892" y="4495195"/>
            <a:ext cx="5725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25</a:t>
            </a:r>
            <a:endParaRPr lang="th-TH" sz="4000" b="1" dirty="0"/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783E7596-F605-CB2B-493B-D68217519CB4}"/>
              </a:ext>
            </a:extLst>
          </p:cNvPr>
          <p:cNvSpPr txBox="1"/>
          <p:nvPr/>
        </p:nvSpPr>
        <p:spPr>
          <a:xfrm>
            <a:off x="10766395" y="4312660"/>
            <a:ext cx="5725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FF0000"/>
                </a:solidFill>
              </a:rPr>
              <a:t>26</a:t>
            </a:r>
            <a:endParaRPr lang="th-TH" sz="4000" b="1" dirty="0">
              <a:solidFill>
                <a:srgbClr val="FF0000"/>
              </a:solidFill>
            </a:endParaRP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AAC4C48E-EBC9-41D4-1BAF-413910934A9F}"/>
              </a:ext>
            </a:extLst>
          </p:cNvPr>
          <p:cNvSpPr txBox="1"/>
          <p:nvPr/>
        </p:nvSpPr>
        <p:spPr>
          <a:xfrm>
            <a:off x="9889875" y="2659000"/>
            <a:ext cx="5725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FF0000"/>
                </a:solidFill>
              </a:rPr>
              <a:t>27</a:t>
            </a:r>
            <a:endParaRPr lang="th-TH" sz="4000" b="1" dirty="0">
              <a:solidFill>
                <a:srgbClr val="FF0000"/>
              </a:solidFill>
            </a:endParaRP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06186E91-6C1D-355E-FC74-90FEBB5CF6D1}"/>
              </a:ext>
            </a:extLst>
          </p:cNvPr>
          <p:cNvSpPr txBox="1"/>
          <p:nvPr/>
        </p:nvSpPr>
        <p:spPr>
          <a:xfrm>
            <a:off x="8235020" y="1221069"/>
            <a:ext cx="5725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FF0000"/>
                </a:solidFill>
              </a:rPr>
              <a:t>28</a:t>
            </a:r>
            <a:endParaRPr lang="th-TH" sz="4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193535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undefined">
            <a:extLst>
              <a:ext uri="{FF2B5EF4-FFF2-40B4-BE49-F238E27FC236}">
                <a16:creationId xmlns:a16="http://schemas.microsoft.com/office/drawing/2014/main" id="{49764285-82D1-1A25-57A1-46E4E12197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8151" y="350925"/>
            <a:ext cx="6801042" cy="5805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53CB9A3-4677-F9FC-D4EF-984630346947}"/>
              </a:ext>
            </a:extLst>
          </p:cNvPr>
          <p:cNvSpPr txBox="1"/>
          <p:nvPr/>
        </p:nvSpPr>
        <p:spPr>
          <a:xfrm>
            <a:off x="5526992" y="6488668"/>
            <a:ext cx="72489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dirty="0"/>
              <a:t>https://en.wikipedia.org/wiki/Tree_traversal#/media/File:Sorted_binary_tree_ALL_RGB.svg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0EBFE8-F21B-2CD5-0F1E-BFEF27DEE540}"/>
              </a:ext>
            </a:extLst>
          </p:cNvPr>
          <p:cNvSpPr txBox="1"/>
          <p:nvPr/>
        </p:nvSpPr>
        <p:spPr>
          <a:xfrm>
            <a:off x="356785" y="350925"/>
            <a:ext cx="581327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Depth-first traversal (dotted path) of a binary tree: </a:t>
            </a:r>
          </a:p>
          <a:p>
            <a:r>
              <a:rPr lang="en-US" sz="2000" b="0" i="1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Pre-order (node visited at position red </a:t>
            </a:r>
            <a:r>
              <a:rPr lang="en-US" sz="2000" b="0" i="1" dirty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●</a:t>
            </a:r>
            <a:r>
              <a:rPr lang="en-US" sz="2000" b="0" i="1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)</a:t>
            </a:r>
            <a:r>
              <a:rPr lang="en-US" sz="20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:     </a:t>
            </a:r>
          </a:p>
          <a:p>
            <a:r>
              <a:rPr lang="en-US" sz="20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F, B, A, D, C, E, G, I, H; </a:t>
            </a:r>
          </a:p>
          <a:p>
            <a:endParaRPr lang="en-US" sz="2000" dirty="0">
              <a:solidFill>
                <a:srgbClr val="202122"/>
              </a:solidFill>
              <a:latin typeface="Arial" panose="020B0604020202020204" pitchFamily="34" charset="0"/>
            </a:endParaRPr>
          </a:p>
          <a:p>
            <a:r>
              <a:rPr lang="en-US" sz="2000" b="0" i="1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In-order (node visited at position green </a:t>
            </a:r>
            <a:r>
              <a:rPr lang="en-US" sz="2000" b="0" i="1" dirty="0">
                <a:solidFill>
                  <a:srgbClr val="00FF00"/>
                </a:solidFill>
                <a:effectLst/>
                <a:latin typeface="Arial" panose="020B0604020202020204" pitchFamily="34" charset="0"/>
              </a:rPr>
              <a:t>●</a:t>
            </a:r>
            <a:r>
              <a:rPr lang="en-US" sz="2000" b="0" i="1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)</a:t>
            </a:r>
            <a:r>
              <a:rPr lang="en-US" sz="20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:     </a:t>
            </a:r>
          </a:p>
          <a:p>
            <a:r>
              <a:rPr lang="en-US" sz="20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A, B, C, D, E, F, G, H, I; </a:t>
            </a:r>
          </a:p>
          <a:p>
            <a:endParaRPr lang="en-US" sz="2000" dirty="0">
              <a:solidFill>
                <a:srgbClr val="202122"/>
              </a:solidFill>
              <a:latin typeface="Arial" panose="020B0604020202020204" pitchFamily="34" charset="0"/>
            </a:endParaRPr>
          </a:p>
          <a:p>
            <a:r>
              <a:rPr lang="en-US" sz="2000" b="0" i="1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Post-order (node visited at position blue </a:t>
            </a:r>
            <a:r>
              <a:rPr lang="en-US" sz="2000" b="0" i="1" dirty="0">
                <a:solidFill>
                  <a:srgbClr val="2A7FFF"/>
                </a:solidFill>
                <a:effectLst/>
                <a:latin typeface="Arial" panose="020B0604020202020204" pitchFamily="34" charset="0"/>
              </a:rPr>
              <a:t>●</a:t>
            </a:r>
            <a:r>
              <a:rPr lang="en-US" sz="2000" b="0" i="1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)</a:t>
            </a:r>
            <a:r>
              <a:rPr lang="en-US" sz="20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:     </a:t>
            </a:r>
          </a:p>
          <a:p>
            <a:r>
              <a:rPr lang="en-US" sz="20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A, C, E, D, B, H, I, G, F.</a:t>
            </a:r>
            <a:endParaRPr lang="th-TH" sz="2000" dirty="0"/>
          </a:p>
        </p:txBody>
      </p:sp>
    </p:spTree>
    <p:extLst>
      <p:ext uri="{BB962C8B-B14F-4D97-AF65-F5344CB8AC3E}">
        <p14:creationId xmlns:p14="http://schemas.microsoft.com/office/powerpoint/2010/main" val="5545123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pool ball&#10;&#10;Description automatically generated">
            <a:extLst>
              <a:ext uri="{FF2B5EF4-FFF2-40B4-BE49-F238E27FC236}">
                <a16:creationId xmlns:a16="http://schemas.microsoft.com/office/drawing/2014/main" id="{AAA030AC-660A-C475-7A5F-C187A42469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5937" y="704587"/>
            <a:ext cx="10073365" cy="5259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82971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82E15-F3F2-6D23-CD8B-724AF586BC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traversal (recursively name)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1D7333-7863-F106-38B1-022F72676E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9055" y="1845734"/>
            <a:ext cx="10176625" cy="40233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b="1" dirty="0"/>
              <a:t>Preorder </a:t>
            </a:r>
            <a:r>
              <a:rPr lang="en-US" sz="3600" dirty="0"/>
              <a:t>-&gt; visit when first found / </a:t>
            </a:r>
            <a:r>
              <a:rPr lang="th-TH" sz="3600" dirty="0"/>
              <a:t>สำรวจเมื่อเจอครั้งแรก</a:t>
            </a:r>
            <a:endParaRPr lang="en-US" sz="3600" dirty="0"/>
          </a:p>
          <a:p>
            <a:pPr marL="0" indent="0">
              <a:buNone/>
            </a:pPr>
            <a:r>
              <a:rPr lang="en-US" sz="4400" b="1" dirty="0" err="1"/>
              <a:t>Inorder</a:t>
            </a:r>
            <a:r>
              <a:rPr lang="en-US" sz="4400" b="1" dirty="0"/>
              <a:t> </a:t>
            </a:r>
            <a:r>
              <a:rPr lang="en-US" sz="3600" dirty="0"/>
              <a:t>-&gt; visit when visited all left child node / </a:t>
            </a:r>
            <a:r>
              <a:rPr lang="th-TH" sz="3600" dirty="0"/>
              <a:t>สำรวจเมื่อสำรวจทุก </a:t>
            </a:r>
            <a:r>
              <a:rPr lang="en-US" sz="3600" dirty="0"/>
              <a:t>left child node</a:t>
            </a:r>
            <a:endParaRPr lang="en-US" sz="3600" b="1" dirty="0"/>
          </a:p>
          <a:p>
            <a:pPr marL="0" indent="0">
              <a:buNone/>
            </a:pPr>
            <a:r>
              <a:rPr lang="en-US" sz="4400" b="1" dirty="0" err="1"/>
              <a:t>Postorder</a:t>
            </a:r>
            <a:r>
              <a:rPr lang="en-US" sz="4400" b="1" dirty="0"/>
              <a:t> </a:t>
            </a:r>
            <a:r>
              <a:rPr lang="en-US" sz="3600" dirty="0"/>
              <a:t>-&gt; visit when leave node /</a:t>
            </a:r>
            <a:r>
              <a:rPr lang="th-TH" sz="3600" dirty="0"/>
              <a:t> </a:t>
            </a:r>
          </a:p>
          <a:p>
            <a:pPr marL="0" indent="0">
              <a:buNone/>
            </a:pPr>
            <a:r>
              <a:rPr lang="th-TH" sz="3600" dirty="0"/>
              <a:t>สำรวจเมื่อออกจาก </a:t>
            </a:r>
            <a:r>
              <a:rPr lang="en-US" sz="3600" dirty="0"/>
              <a:t>node</a:t>
            </a:r>
            <a:endParaRPr lang="en-US" sz="3600" b="1" dirty="0"/>
          </a:p>
          <a:p>
            <a:pPr marL="0" indent="0">
              <a:buNone/>
            </a:pPr>
            <a:endParaRPr lang="th-TH" sz="4400" b="1" dirty="0"/>
          </a:p>
        </p:txBody>
      </p:sp>
      <p:pic>
        <p:nvPicPr>
          <p:cNvPr id="4" name="Content Placeholder 8" descr="A picture containing text, pool ball&#10;&#10;Description automatically generated">
            <a:extLst>
              <a:ext uri="{FF2B5EF4-FFF2-40B4-BE49-F238E27FC236}">
                <a16:creationId xmlns:a16="http://schemas.microsoft.com/office/drawing/2014/main" id="{1B15A658-90D8-44FE-B7A1-FC1A797883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7627" y="3429000"/>
            <a:ext cx="4994427" cy="2967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06887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0D715-A254-514B-BBCA-16B3776AEA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Preorder (</a:t>
            </a:r>
            <a:r>
              <a:rPr lang="en-US" sz="4800" dirty="0"/>
              <a:t>visit when first found )</a:t>
            </a:r>
            <a:endParaRPr lang="th-TH" dirty="0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91BE3BD9-2DE0-E10D-EAF4-995156D64C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8771" y="1863355"/>
            <a:ext cx="5296358" cy="4814871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2E953FB-04E5-93BF-9EBE-EE88C94A7C83}"/>
              </a:ext>
            </a:extLst>
          </p:cNvPr>
          <p:cNvSpPr txBox="1"/>
          <p:nvPr/>
        </p:nvSpPr>
        <p:spPr>
          <a:xfrm>
            <a:off x="655889" y="2873872"/>
            <a:ext cx="4770690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print_preorder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sz="20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-&gt;data </a:t>
            </a:r>
            <a:r>
              <a:rPr lang="en-US" sz="20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 "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print_preorder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-&gt;left);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print_preorder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-&gt;right);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64475421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0D715-A254-514B-BBCA-16B3776AEA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Inorder</a:t>
            </a:r>
            <a:r>
              <a:rPr lang="en-US" dirty="0"/>
              <a:t> (</a:t>
            </a:r>
            <a:r>
              <a:rPr lang="en-US" sz="4800" dirty="0"/>
              <a:t>visit when visited all left child node )</a:t>
            </a:r>
            <a:endParaRPr lang="th-TH" dirty="0"/>
          </a:p>
        </p:txBody>
      </p:sp>
      <p:pic>
        <p:nvPicPr>
          <p:cNvPr id="7" name="Content Placeholder 6" descr="Diagram&#10;&#10;Description automatically generated">
            <a:extLst>
              <a:ext uri="{FF2B5EF4-FFF2-40B4-BE49-F238E27FC236}">
                <a16:creationId xmlns:a16="http://schemas.microsoft.com/office/drawing/2014/main" id="{1EF121D6-24A6-095B-6CA3-C4616A3C13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6480" y="1931402"/>
            <a:ext cx="5263800" cy="4785273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714449E-665B-F07F-BF86-8CBE3F96D23A}"/>
              </a:ext>
            </a:extLst>
          </p:cNvPr>
          <p:cNvSpPr txBox="1"/>
          <p:nvPr/>
        </p:nvSpPr>
        <p:spPr>
          <a:xfrm>
            <a:off x="647343" y="2873872"/>
            <a:ext cx="4633958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print_inorder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sz="20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print_inorder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-&gt;left);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-&gt;data </a:t>
            </a:r>
            <a:r>
              <a:rPr lang="en-US" sz="20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 "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print_inorder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-&gt;right);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4061574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0D715-A254-514B-BBCA-16B3776AEA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Postorder</a:t>
            </a:r>
            <a:r>
              <a:rPr lang="en-US" dirty="0"/>
              <a:t> (</a:t>
            </a:r>
            <a:r>
              <a:rPr lang="en-US" sz="4800" dirty="0"/>
              <a:t>visit when leave node )</a:t>
            </a:r>
            <a:endParaRPr lang="th-TH" dirty="0"/>
          </a:p>
        </p:txBody>
      </p:sp>
      <p:pic>
        <p:nvPicPr>
          <p:cNvPr id="7" name="Content Placeholder 6" descr="Diagram&#10;&#10;Description automatically generated">
            <a:extLst>
              <a:ext uri="{FF2B5EF4-FFF2-40B4-BE49-F238E27FC236}">
                <a16:creationId xmlns:a16="http://schemas.microsoft.com/office/drawing/2014/main" id="{4DEE7288-3784-9E5B-1A58-30F434EE1A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863355"/>
            <a:ext cx="5320202" cy="4836548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E11A0D2-3C75-2BA6-2F19-068E24D7370A}"/>
              </a:ext>
            </a:extLst>
          </p:cNvPr>
          <p:cNvSpPr txBox="1"/>
          <p:nvPr/>
        </p:nvSpPr>
        <p:spPr>
          <a:xfrm>
            <a:off x="775798" y="2873872"/>
            <a:ext cx="4864693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print_postorder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sz="20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nullptr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print_postorder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-&gt;left);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print_postorder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-&gt;right);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-&gt;data </a:t>
            </a:r>
            <a:r>
              <a:rPr lang="en-US" sz="20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 "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26527484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47A3B22-EDDB-FD43-1EAC-33689136F337}"/>
              </a:ext>
            </a:extLst>
          </p:cNvPr>
          <p:cNvSpPr txBox="1"/>
          <p:nvPr/>
        </p:nvSpPr>
        <p:spPr>
          <a:xfrm>
            <a:off x="100413" y="922917"/>
            <a:ext cx="609742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*root =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'B'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root-&gt;left  =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'C'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root-&gt;right =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'D'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(root-&gt;left) -&gt;left  =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'L'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(root-&gt;left) -&gt;right =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'M'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(root-&gt;right)-&gt;left  =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'E'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(root-&gt;right)-&gt;right =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'N'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print_tree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(root);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print_preorder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(root);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print_inorder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(root);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print_postorder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(root);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endParaRPr lang="en-US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217794-D9E0-1EFE-2BB7-F6E53673E54A}"/>
              </a:ext>
            </a:extLst>
          </p:cNvPr>
          <p:cNvSpPr txBox="1"/>
          <p:nvPr/>
        </p:nvSpPr>
        <p:spPr>
          <a:xfrm>
            <a:off x="7274609" y="319031"/>
            <a:ext cx="411693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Consolas" panose="020B0609020204030204" pitchFamily="49" charset="0"/>
              </a:rPr>
              <a:t>Result :</a:t>
            </a:r>
            <a:endParaRPr lang="th-TH" sz="3200" dirty="0">
              <a:latin typeface="Consolas" panose="020B0609020204030204" pitchFamily="49" charset="0"/>
            </a:endParaRPr>
          </a:p>
          <a:p>
            <a:endParaRPr lang="pt-BR" sz="3200" dirty="0">
              <a:latin typeface="Consolas" panose="020B0609020204030204" pitchFamily="49" charset="0"/>
            </a:endParaRPr>
          </a:p>
          <a:p>
            <a:r>
              <a:rPr lang="pt-BR" sz="3200" dirty="0">
                <a:latin typeface="Consolas" panose="020B0609020204030204" pitchFamily="49" charset="0"/>
              </a:rPr>
              <a:t>      __B__     </a:t>
            </a:r>
          </a:p>
          <a:p>
            <a:r>
              <a:rPr lang="pt-BR" sz="3200" dirty="0">
                <a:latin typeface="Consolas" panose="020B0609020204030204" pitchFamily="49" charset="0"/>
              </a:rPr>
              <a:t>     /     \</a:t>
            </a:r>
          </a:p>
          <a:p>
            <a:r>
              <a:rPr lang="pt-BR" sz="3200" dirty="0">
                <a:latin typeface="Consolas" panose="020B0609020204030204" pitchFamily="49" charset="0"/>
              </a:rPr>
              <a:t>    C       D</a:t>
            </a:r>
          </a:p>
          <a:p>
            <a:r>
              <a:rPr lang="pt-BR" sz="3200" dirty="0">
                <a:latin typeface="Consolas" panose="020B0609020204030204" pitchFamily="49" charset="0"/>
              </a:rPr>
              <a:t>   / \     / \</a:t>
            </a:r>
          </a:p>
          <a:p>
            <a:r>
              <a:rPr lang="pt-BR" sz="3200" dirty="0">
                <a:latin typeface="Consolas" panose="020B0609020204030204" pitchFamily="49" charset="0"/>
              </a:rPr>
              <a:t>  L   M   E   N</a:t>
            </a:r>
          </a:p>
          <a:p>
            <a:endParaRPr lang="pt-BR" sz="3200" dirty="0">
              <a:latin typeface="Consolas" panose="020B0609020204030204" pitchFamily="49" charset="0"/>
            </a:endParaRPr>
          </a:p>
          <a:p>
            <a:r>
              <a:rPr lang="pt-BR" sz="3200" dirty="0">
                <a:latin typeface="Consolas" panose="020B0609020204030204" pitchFamily="49" charset="0"/>
              </a:rPr>
              <a:t>B C L M D E N</a:t>
            </a:r>
          </a:p>
          <a:p>
            <a:r>
              <a:rPr lang="pt-BR" sz="3200" dirty="0">
                <a:latin typeface="Consolas" panose="020B0609020204030204" pitchFamily="49" charset="0"/>
              </a:rPr>
              <a:t>L C M B E D N</a:t>
            </a:r>
          </a:p>
          <a:p>
            <a:r>
              <a:rPr lang="pt-BR" sz="3200" dirty="0">
                <a:latin typeface="Consolas" panose="020B0609020204030204" pitchFamily="49" charset="0"/>
              </a:rPr>
              <a:t>L M C E N D B</a:t>
            </a:r>
            <a:endParaRPr lang="th-TH" sz="32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566388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CBC5F0-75AD-2389-6C8F-5D272A615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 O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880F26-C14A-7023-B504-948B7A1761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362630" cy="4023360"/>
          </a:xfrm>
        </p:spPr>
        <p:txBody>
          <a:bodyPr>
            <a:normAutofit/>
          </a:bodyPr>
          <a:lstStyle/>
          <a:p>
            <a:r>
              <a:rPr lang="en-US" sz="5400" dirty="0"/>
              <a:t>Can be anything because no insert or order rule </a:t>
            </a:r>
          </a:p>
          <a:p>
            <a:r>
              <a:rPr lang="en-US" sz="5400" dirty="0"/>
              <a:t>We don’t care!</a:t>
            </a:r>
            <a:endParaRPr lang="th-TH" sz="5400" dirty="0"/>
          </a:p>
        </p:txBody>
      </p:sp>
    </p:spTree>
    <p:extLst>
      <p:ext uri="{BB962C8B-B14F-4D97-AF65-F5344CB8AC3E}">
        <p14:creationId xmlns:p14="http://schemas.microsoft.com/office/powerpoint/2010/main" val="13519403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2DD88D7-DFCF-FB71-EDE1-5995DB873612}"/>
              </a:ext>
            </a:extLst>
          </p:cNvPr>
          <p:cNvSpPr txBox="1"/>
          <p:nvPr/>
        </p:nvSpPr>
        <p:spPr>
          <a:xfrm>
            <a:off x="1926672" y="2100044"/>
            <a:ext cx="7730001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800" dirty="0"/>
              <a:t>Easy </a:t>
            </a:r>
            <a:r>
              <a:rPr lang="en-US" sz="13800" dirty="0" err="1"/>
              <a:t>Easy</a:t>
            </a:r>
            <a:r>
              <a:rPr lang="en-US" sz="13800" dirty="0"/>
              <a:t> tree</a:t>
            </a:r>
            <a:endParaRPr lang="th-TH" sz="13800" dirty="0"/>
          </a:p>
        </p:txBody>
      </p:sp>
    </p:spTree>
    <p:extLst>
      <p:ext uri="{BB962C8B-B14F-4D97-AF65-F5344CB8AC3E}">
        <p14:creationId xmlns:p14="http://schemas.microsoft.com/office/powerpoint/2010/main" val="95390278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51A42-9F96-3A20-08A9-A89AC58BE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Purpose of tree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D3FBFF-E01C-8A66-17C5-DCCAB3BFA8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- unconditioned tree rarely used</a:t>
            </a:r>
          </a:p>
          <a:p>
            <a:r>
              <a:rPr lang="en-US" sz="4400" dirty="0"/>
              <a:t>- conditioned tree are </a:t>
            </a:r>
            <a:r>
              <a:rPr lang="en-US" sz="4400" b="1" u="sng" dirty="0"/>
              <a:t>power full</a:t>
            </a:r>
            <a:endParaRPr lang="th-TH" sz="4400" b="1" u="sng" dirty="0"/>
          </a:p>
        </p:txBody>
      </p:sp>
      <p:pic>
        <p:nvPicPr>
          <p:cNvPr id="4" name="Picture 3" descr="A picture containing text, pool ball&#10;&#10;Description automatically generated">
            <a:extLst>
              <a:ext uri="{FF2B5EF4-FFF2-40B4-BE49-F238E27FC236}">
                <a16:creationId xmlns:a16="http://schemas.microsoft.com/office/drawing/2014/main" id="{82C93ABB-FAD9-4E13-D719-78D3618D97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9223" y="3723933"/>
            <a:ext cx="3955802" cy="2065388"/>
          </a:xfrm>
          <a:prstGeom prst="rect">
            <a:avLst/>
          </a:prstGeom>
        </p:spPr>
      </p:pic>
      <p:pic>
        <p:nvPicPr>
          <p:cNvPr id="5" name="Content Placeholder 7" descr="A picture containing text, pool ball&#10;&#10;Description automatically generated">
            <a:extLst>
              <a:ext uri="{FF2B5EF4-FFF2-40B4-BE49-F238E27FC236}">
                <a16:creationId xmlns:a16="http://schemas.microsoft.com/office/drawing/2014/main" id="{5C0BD7B5-00C6-3A02-5567-296F5BE01A2B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8279" y="2738372"/>
            <a:ext cx="3717401" cy="2182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47171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B87F4-BA25-CCB4-E569-F46C83E153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Conditioned tree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780889-1CD4-5E23-6468-B6190A8A65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- BTS binary tree search &lt;- in this class</a:t>
            </a:r>
          </a:p>
          <a:p>
            <a:r>
              <a:rPr lang="en-US" sz="4400" dirty="0"/>
              <a:t>- AVL tree (self balance tree)</a:t>
            </a:r>
          </a:p>
          <a:p>
            <a:r>
              <a:rPr lang="en-US" sz="4400" dirty="0"/>
              <a:t>- Red Black Tree</a:t>
            </a:r>
          </a:p>
          <a:p>
            <a:r>
              <a:rPr lang="en-US" sz="4400" dirty="0"/>
              <a:t>- B – tree</a:t>
            </a:r>
          </a:p>
          <a:p>
            <a:r>
              <a:rPr lang="en-US" sz="4400" dirty="0"/>
              <a:t>- Segment Tree</a:t>
            </a:r>
            <a:endParaRPr lang="th-TH" sz="4400" dirty="0"/>
          </a:p>
        </p:txBody>
      </p:sp>
    </p:spTree>
    <p:extLst>
      <p:ext uri="{BB962C8B-B14F-4D97-AF65-F5344CB8AC3E}">
        <p14:creationId xmlns:p14="http://schemas.microsoft.com/office/powerpoint/2010/main" val="84287505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70425-104A-C093-E981-8F2C9868F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Tree Search</a:t>
            </a:r>
            <a:endParaRPr lang="th-T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E6DADCD-52D2-EEB1-B0F9-01DBC61F5834}"/>
              </a:ext>
            </a:extLst>
          </p:cNvPr>
          <p:cNvSpPr txBox="1"/>
          <p:nvPr/>
        </p:nvSpPr>
        <p:spPr>
          <a:xfrm>
            <a:off x="7820025" y="6488668"/>
            <a:ext cx="42291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dirty="0"/>
              <a:t>https://www.geeksforgeeks.org/types-of-binary-tree/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67E64A-5A90-C4E7-73BD-2376FE6915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Binary Search Tree is a node-based binary tree data structure that has the following properties:</a:t>
            </a:r>
          </a:p>
          <a:p>
            <a:endParaRPr lang="en-US" dirty="0"/>
          </a:p>
          <a:p>
            <a:r>
              <a:rPr lang="en-US" dirty="0"/>
              <a:t>- The left subtree of a node contains only nodes with keys lesser than the node’s key.</a:t>
            </a:r>
          </a:p>
          <a:p>
            <a:r>
              <a:rPr lang="en-US" dirty="0"/>
              <a:t>- The right subtree of a node contains only nodes with keys greater than the node’s key.</a:t>
            </a:r>
          </a:p>
          <a:p>
            <a:r>
              <a:rPr lang="en-US" dirty="0"/>
              <a:t>- The left and right subtree each must also be a binary search tree.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23940117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764F64-5C33-C650-5BE8-0972CA274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</a:t>
            </a:r>
            <a:endParaRPr lang="th-TH" dirty="0"/>
          </a:p>
        </p:txBody>
      </p:sp>
      <p:pic>
        <p:nvPicPr>
          <p:cNvPr id="4" name="Picture 2" descr="Introduction to Binary Tree - Data Structure and Algorithm Tutorials">
            <a:extLst>
              <a:ext uri="{FF2B5EF4-FFF2-40B4-BE49-F238E27FC236}">
                <a16:creationId xmlns:a16="http://schemas.microsoft.com/office/drawing/2014/main" id="{4194B936-37EC-C8A8-43C0-1D6DEA85707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3763" y="1804318"/>
            <a:ext cx="8924516" cy="4462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0C39052-CFFB-0289-B924-B8DFBE6E8EE7}"/>
              </a:ext>
            </a:extLst>
          </p:cNvPr>
          <p:cNvSpPr txBox="1"/>
          <p:nvPr/>
        </p:nvSpPr>
        <p:spPr>
          <a:xfrm>
            <a:off x="5114095" y="6488668"/>
            <a:ext cx="707790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dirty="0"/>
              <a:t>https://www.geeksforgeeks.org/introduction-to-binary-tree-data-structure-and-algorithm-tutorials/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105914-80FB-71DD-8768-4B6D63161490}"/>
              </a:ext>
            </a:extLst>
          </p:cNvPr>
          <p:cNvSpPr txBox="1"/>
          <p:nvPr/>
        </p:nvSpPr>
        <p:spPr>
          <a:xfrm>
            <a:off x="8298807" y="893677"/>
            <a:ext cx="316055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/>
              <a:t>hierarchical structure</a:t>
            </a:r>
          </a:p>
        </p:txBody>
      </p:sp>
    </p:spTree>
    <p:extLst>
      <p:ext uri="{BB962C8B-B14F-4D97-AF65-F5344CB8AC3E}">
        <p14:creationId xmlns:p14="http://schemas.microsoft.com/office/powerpoint/2010/main" val="202498221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70425-104A-C093-E981-8F2C9868F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Tree Search</a:t>
            </a:r>
            <a:endParaRPr lang="th-T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E6DADCD-52D2-EEB1-B0F9-01DBC61F5834}"/>
              </a:ext>
            </a:extLst>
          </p:cNvPr>
          <p:cNvSpPr txBox="1"/>
          <p:nvPr/>
        </p:nvSpPr>
        <p:spPr>
          <a:xfrm>
            <a:off x="7820025" y="6488668"/>
            <a:ext cx="42291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dirty="0"/>
              <a:t>https://www.geeksforgeeks.org/types-of-binary-tree/</a:t>
            </a:r>
          </a:p>
        </p:txBody>
      </p:sp>
      <p:pic>
        <p:nvPicPr>
          <p:cNvPr id="1030" name="Picture 6" descr="Binary Search Tree">
            <a:extLst>
              <a:ext uri="{FF2B5EF4-FFF2-40B4-BE49-F238E27FC236}">
                <a16:creationId xmlns:a16="http://schemas.microsoft.com/office/drawing/2014/main" id="{9B4C6CA1-A5FD-D634-26A8-7B87A4F7514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0012" y="2000250"/>
            <a:ext cx="7473529" cy="4057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611403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32AB33C-12DC-C790-655B-6F714A24C28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9600" dirty="0"/>
              <a:t>LAB</a:t>
            </a:r>
            <a:endParaRPr lang="th-TH" sz="9600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0990DD6-4DD5-9754-17BF-FE5E7A75572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0607554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pool ball&#10;&#10;Description automatically generated">
            <a:extLst>
              <a:ext uri="{FF2B5EF4-FFF2-40B4-BE49-F238E27FC236}">
                <a16:creationId xmlns:a16="http://schemas.microsoft.com/office/drawing/2014/main" id="{8EA386BD-4484-44D8-0287-8A87185B1C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710" y="587144"/>
            <a:ext cx="4322265" cy="2256725"/>
          </a:xfrm>
          <a:prstGeom prst="rect">
            <a:avLst/>
          </a:prstGeom>
        </p:spPr>
      </p:pic>
      <p:pic>
        <p:nvPicPr>
          <p:cNvPr id="5" name="Picture 4" descr="A picture containing text, pool ball, sport&#10;&#10;Description automatically generated">
            <a:extLst>
              <a:ext uri="{FF2B5EF4-FFF2-40B4-BE49-F238E27FC236}">
                <a16:creationId xmlns:a16="http://schemas.microsoft.com/office/drawing/2014/main" id="{682F3BEA-2499-3727-0198-9595BE7255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5234" y="1971238"/>
            <a:ext cx="7900580" cy="408578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9CBDDD2-4C0B-5AAC-596B-CBA0C55DBF83}"/>
              </a:ext>
            </a:extLst>
          </p:cNvPr>
          <p:cNvSpPr/>
          <p:nvPr/>
        </p:nvSpPr>
        <p:spPr>
          <a:xfrm>
            <a:off x="3003259" y="1266738"/>
            <a:ext cx="1686187" cy="1719743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9B08F20-EE66-CE29-F5EE-4C2EB4605953}"/>
              </a:ext>
            </a:extLst>
          </p:cNvPr>
          <p:cNvSpPr txBox="1"/>
          <p:nvPr/>
        </p:nvSpPr>
        <p:spPr>
          <a:xfrm>
            <a:off x="4773336" y="1173870"/>
            <a:ext cx="11673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Sub tree</a:t>
            </a:r>
            <a:endParaRPr lang="th-TH" sz="2800" b="1" dirty="0"/>
          </a:p>
        </p:txBody>
      </p:sp>
    </p:spTree>
    <p:extLst>
      <p:ext uri="{BB962C8B-B14F-4D97-AF65-F5344CB8AC3E}">
        <p14:creationId xmlns:p14="http://schemas.microsoft.com/office/powerpoint/2010/main" val="29832785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85D254-9687-189A-EF77-BC08325F9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Tree node</a:t>
            </a:r>
            <a:endParaRPr lang="th-T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DFD6666-7ADC-7992-0983-20CE2C87198F}"/>
              </a:ext>
            </a:extLst>
          </p:cNvPr>
          <p:cNvSpPr txBox="1"/>
          <p:nvPr/>
        </p:nvSpPr>
        <p:spPr>
          <a:xfrm>
            <a:off x="1097280" y="2155377"/>
            <a:ext cx="4645403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3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data;</a:t>
            </a:r>
          </a:p>
          <a:p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32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 path1;</a:t>
            </a:r>
          </a:p>
          <a:p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32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 path2;</a:t>
            </a:r>
          </a:p>
          <a:p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32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 path3;</a:t>
            </a:r>
          </a:p>
          <a:p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32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 ...</a:t>
            </a:r>
          </a:p>
          <a:p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};</a:t>
            </a:r>
          </a:p>
        </p:txBody>
      </p:sp>
      <p:pic>
        <p:nvPicPr>
          <p:cNvPr id="7" name="Picture 6" descr="A picture containing text, pool ball&#10;&#10;Description automatically generated">
            <a:extLst>
              <a:ext uri="{FF2B5EF4-FFF2-40B4-BE49-F238E27FC236}">
                <a16:creationId xmlns:a16="http://schemas.microsoft.com/office/drawing/2014/main" id="{4ADA0BA5-00CB-1D03-D5F4-44DDAB10FE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9319" y="2155377"/>
            <a:ext cx="3448050" cy="36957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D0E996F-1A13-E2A9-4C29-740EDB4BABCD}"/>
              </a:ext>
            </a:extLst>
          </p:cNvPr>
          <p:cNvSpPr txBox="1"/>
          <p:nvPr/>
        </p:nvSpPr>
        <p:spPr>
          <a:xfrm rot="3854843">
            <a:off x="8397379" y="3358980"/>
            <a:ext cx="10743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Path 1</a:t>
            </a:r>
            <a:endParaRPr lang="th-TH" sz="36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CF3AF73-E0FD-73B7-0938-8C98895C1C99}"/>
              </a:ext>
            </a:extLst>
          </p:cNvPr>
          <p:cNvSpPr txBox="1"/>
          <p:nvPr/>
        </p:nvSpPr>
        <p:spPr>
          <a:xfrm rot="5400000">
            <a:off x="7757721" y="3518036"/>
            <a:ext cx="10743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Path 2</a:t>
            </a:r>
            <a:endParaRPr lang="th-TH" sz="36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B22483-92FA-847F-51E2-BE76E791E594}"/>
              </a:ext>
            </a:extLst>
          </p:cNvPr>
          <p:cNvSpPr txBox="1"/>
          <p:nvPr/>
        </p:nvSpPr>
        <p:spPr>
          <a:xfrm rot="17445549">
            <a:off x="6753986" y="3351592"/>
            <a:ext cx="10743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Path 3</a:t>
            </a:r>
            <a:endParaRPr lang="th-TH" sz="36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32BB59B-273E-82AD-3055-E580E2A37AA2}"/>
              </a:ext>
            </a:extLst>
          </p:cNvPr>
          <p:cNvSpPr txBox="1"/>
          <p:nvPr/>
        </p:nvSpPr>
        <p:spPr>
          <a:xfrm>
            <a:off x="8618053" y="2314261"/>
            <a:ext cx="8483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Node</a:t>
            </a:r>
            <a:endParaRPr lang="th-TH" sz="3200" dirty="0"/>
          </a:p>
        </p:txBody>
      </p:sp>
    </p:spTree>
    <p:extLst>
      <p:ext uri="{BB962C8B-B14F-4D97-AF65-F5344CB8AC3E}">
        <p14:creationId xmlns:p14="http://schemas.microsoft.com/office/powerpoint/2010/main" val="17258950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Tree Roots Photos, Download The BEST Free Tree Roots Stock Photos &amp; HD  Images">
            <a:extLst>
              <a:ext uri="{FF2B5EF4-FFF2-40B4-BE49-F238E27FC236}">
                <a16:creationId xmlns:a16="http://schemas.microsoft.com/office/drawing/2014/main" id="{A7B4EABC-1F9B-A2DF-0196-75107F821E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915" y="1686186"/>
            <a:ext cx="3973472" cy="4397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picture containing text, pool ball&#10;&#10;Description automatically generated">
            <a:extLst>
              <a:ext uri="{FF2B5EF4-FFF2-40B4-BE49-F238E27FC236}">
                <a16:creationId xmlns:a16="http://schemas.microsoft.com/office/drawing/2014/main" id="{E5FA0FA1-1C57-A09D-81FD-24BF96231B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2573" y="2462147"/>
            <a:ext cx="5213918" cy="272227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E24D6B-A79C-7C18-2F99-C39CB3FC80E5}"/>
              </a:ext>
            </a:extLst>
          </p:cNvPr>
          <p:cNvSpPr txBox="1"/>
          <p:nvPr/>
        </p:nvSpPr>
        <p:spPr>
          <a:xfrm>
            <a:off x="4462943" y="604007"/>
            <a:ext cx="213706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b="1" dirty="0"/>
              <a:t>Tree!</a:t>
            </a:r>
            <a:endParaRPr lang="th-TH" sz="9600" b="1" dirty="0"/>
          </a:p>
        </p:txBody>
      </p:sp>
    </p:spTree>
    <p:extLst>
      <p:ext uri="{BB962C8B-B14F-4D97-AF65-F5344CB8AC3E}">
        <p14:creationId xmlns:p14="http://schemas.microsoft.com/office/powerpoint/2010/main" val="11143677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85D254-9687-189A-EF77-BC08325F9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tree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C81DC-D612-6011-EA41-C96AA2CC2B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- a tree data structure where each node has at most 2 children usually called left and right node</a:t>
            </a:r>
          </a:p>
          <a:p>
            <a:endParaRPr lang="en-US" sz="4000" dirty="0"/>
          </a:p>
          <a:p>
            <a:r>
              <a:rPr lang="en-US" sz="4000" dirty="0"/>
              <a:t>- data structure </a:t>
            </a:r>
            <a:r>
              <a:rPr lang="th-TH" sz="4000" dirty="0"/>
              <a:t>แบบ </a:t>
            </a:r>
            <a:r>
              <a:rPr lang="en-US" sz="4000" dirty="0"/>
              <a:t>tree </a:t>
            </a:r>
            <a:r>
              <a:rPr lang="th-TH" sz="4000" dirty="0"/>
              <a:t>ที่มีเพียงแค่ 2 </a:t>
            </a:r>
            <a:r>
              <a:rPr lang="en-US" sz="4000" dirty="0"/>
              <a:t>node </a:t>
            </a:r>
            <a:r>
              <a:rPr lang="th-TH" sz="4000" dirty="0"/>
              <a:t>ที่เป็น </a:t>
            </a:r>
            <a:r>
              <a:rPr lang="en-US" sz="4000" dirty="0"/>
              <a:t>child node</a:t>
            </a:r>
            <a:endParaRPr lang="th-TH" sz="4000" dirty="0"/>
          </a:p>
        </p:txBody>
      </p:sp>
    </p:spTree>
    <p:extLst>
      <p:ext uri="{BB962C8B-B14F-4D97-AF65-F5344CB8AC3E}">
        <p14:creationId xmlns:p14="http://schemas.microsoft.com/office/powerpoint/2010/main" val="4117987093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Custom 3">
      <a:majorFont>
        <a:latin typeface="TH Sarabun New"/>
        <a:ea typeface=""/>
        <a:cs typeface="TH Sarabun New"/>
      </a:majorFont>
      <a:minorFont>
        <a:latin typeface="TH Sarabun New"/>
        <a:ea typeface=""/>
        <a:cs typeface="TH Sarabun New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5DC3DCE361500448B8B985A5E7644B9" ma:contentTypeVersion="8" ma:contentTypeDescription="Create a new document." ma:contentTypeScope="" ma:versionID="d1159ceccca026b5abfc0291de47cc19">
  <xsd:schema xmlns:xsd="http://www.w3.org/2001/XMLSchema" xmlns:xs="http://www.w3.org/2001/XMLSchema" xmlns:p="http://schemas.microsoft.com/office/2006/metadata/properties" xmlns:ns2="41afd702-de2b-438a-a687-05413d17710b" targetNamespace="http://schemas.microsoft.com/office/2006/metadata/properties" ma:root="true" ma:fieldsID="6a3424e753f6356b76cd9984e3443b98" ns2:_="">
    <xsd:import namespace="41afd702-de2b-438a-a687-05413d17710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1afd702-de2b-438a-a687-05413d17710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96194A0C-092B-49D2-A852-D9B653D64617}"/>
</file>

<file path=customXml/itemProps2.xml><?xml version="1.0" encoding="utf-8"?>
<ds:datastoreItem xmlns:ds="http://schemas.openxmlformats.org/officeDocument/2006/customXml" ds:itemID="{B48B41FB-B62C-4CD9-9A66-A643133F1115}"/>
</file>

<file path=customXml/itemProps3.xml><?xml version="1.0" encoding="utf-8"?>
<ds:datastoreItem xmlns:ds="http://schemas.openxmlformats.org/officeDocument/2006/customXml" ds:itemID="{2FC14DB5-D0FE-4245-B410-CEE5E0DD2FCD}"/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8128</TotalTime>
  <Words>2539</Words>
  <Application>Microsoft Office PowerPoint</Application>
  <PresentationFormat>Widescreen</PresentationFormat>
  <Paragraphs>422</Paragraphs>
  <Slides>51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6" baseType="lpstr">
      <vt:lpstr>Arial</vt:lpstr>
      <vt:lpstr>TH Sarabun New</vt:lpstr>
      <vt:lpstr>Consolas</vt:lpstr>
      <vt:lpstr>Calibri</vt:lpstr>
      <vt:lpstr>Retrospect</vt:lpstr>
      <vt:lpstr>OOP &amp; data struct  12. Binary tree</vt:lpstr>
      <vt:lpstr>PowerPoint Presentation</vt:lpstr>
      <vt:lpstr>What is tree</vt:lpstr>
      <vt:lpstr>PowerPoint Presentation</vt:lpstr>
      <vt:lpstr>Component</vt:lpstr>
      <vt:lpstr>PowerPoint Presentation</vt:lpstr>
      <vt:lpstr>Tree node</vt:lpstr>
      <vt:lpstr>PowerPoint Presentation</vt:lpstr>
      <vt:lpstr>Binary tree</vt:lpstr>
      <vt:lpstr>Binary tree</vt:lpstr>
      <vt:lpstr>Balance tree? – not necessary</vt:lpstr>
      <vt:lpstr>Tree node</vt:lpstr>
      <vt:lpstr>Build tree OOP</vt:lpstr>
      <vt:lpstr>Build tree OOP</vt:lpstr>
      <vt:lpstr>How to check (print) recursion!</vt:lpstr>
      <vt:lpstr>Continue to build balance tree</vt:lpstr>
      <vt:lpstr>balance tree</vt:lpstr>
      <vt:lpstr>Access node</vt:lpstr>
      <vt:lpstr>Delete subtree (if not care memory leak)</vt:lpstr>
      <vt:lpstr>Delete subtree (if not care memory leak)</vt:lpstr>
      <vt:lpstr>Happy? (quiz) End of Binary tree how about delete just node</vt:lpstr>
      <vt:lpstr>Delete node?</vt:lpstr>
      <vt:lpstr>Why?</vt:lpstr>
      <vt:lpstr>Unusable / ไม่สามารถนำไปใช้ได้</vt:lpstr>
      <vt:lpstr>How to manage</vt:lpstr>
      <vt:lpstr>Problem ?</vt:lpstr>
      <vt:lpstr>Delete_left_first and Delete_right_first</vt:lpstr>
      <vt:lpstr>Delete_left_first(node)</vt:lpstr>
      <vt:lpstr>Delete_left_first(node)</vt:lpstr>
      <vt:lpstr>Delete_left_first example</vt:lpstr>
      <vt:lpstr>Replace</vt:lpstr>
      <vt:lpstr>code</vt:lpstr>
      <vt:lpstr>example</vt:lpstr>
      <vt:lpstr>Delete_right_first(node) same as left</vt:lpstr>
      <vt:lpstr>Traversal</vt:lpstr>
      <vt:lpstr>Traversal (example)</vt:lpstr>
      <vt:lpstr>Common traversal (recursively name)</vt:lpstr>
      <vt:lpstr>PowerPoint Presentation</vt:lpstr>
      <vt:lpstr>PowerPoint Presentation</vt:lpstr>
      <vt:lpstr>Common traversal (recursively name)</vt:lpstr>
      <vt:lpstr>Preorder (visit when first found )</vt:lpstr>
      <vt:lpstr>Inorder (visit when visited all left child node )</vt:lpstr>
      <vt:lpstr>Postorder (visit when leave node )</vt:lpstr>
      <vt:lpstr>PowerPoint Presentation</vt:lpstr>
      <vt:lpstr>Big O</vt:lpstr>
      <vt:lpstr>PowerPoint Presentation</vt:lpstr>
      <vt:lpstr>Purpose of tree</vt:lpstr>
      <vt:lpstr>Conditioned tree</vt:lpstr>
      <vt:lpstr>Binary Tree Search</vt:lpstr>
      <vt:lpstr>Binary Tree Search</vt:lpstr>
      <vt:lpstr>LAB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OOP &amp; data struct  1.introduction</dc:title>
  <dc:creator>Somsin Thongkrairat</dc:creator>
  <cp:lastModifiedBy>Somsin Thongkrairat</cp:lastModifiedBy>
  <cp:revision>688</cp:revision>
  <dcterms:created xsi:type="dcterms:W3CDTF">2022-12-25T05:12:11Z</dcterms:created>
  <dcterms:modified xsi:type="dcterms:W3CDTF">2023-04-21T01:44:20Z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0x01010065DC3DCE361500448B8B985A5E7644B9</vt:lpwstr>
  </property>
</Properties>
</file>

<file path=docProps/thumbnail.jpeg>
</file>